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5"/>
  </p:notesMasterIdLst>
  <p:sldIdLst>
    <p:sldId id="256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9" r:id="rId11"/>
    <p:sldId id="291" r:id="rId12"/>
    <p:sldId id="292" r:id="rId13"/>
    <p:sldId id="290" r:id="rId14"/>
    <p:sldId id="288" r:id="rId15"/>
    <p:sldId id="260" r:id="rId16"/>
    <p:sldId id="261" r:id="rId17"/>
    <p:sldId id="262" r:id="rId18"/>
    <p:sldId id="263" r:id="rId19"/>
    <p:sldId id="264" r:id="rId20"/>
    <p:sldId id="265" r:id="rId21"/>
    <p:sldId id="266" r:id="rId22"/>
    <p:sldId id="267" r:id="rId23"/>
    <p:sldId id="268" r:id="rId24"/>
    <p:sldId id="270" r:id="rId25"/>
    <p:sldId id="271" r:id="rId26"/>
    <p:sldId id="272" r:id="rId27"/>
    <p:sldId id="273" r:id="rId28"/>
    <p:sldId id="274" r:id="rId29"/>
    <p:sldId id="275" r:id="rId30"/>
    <p:sldId id="276" r:id="rId31"/>
    <p:sldId id="277" r:id="rId32"/>
    <p:sldId id="278" r:id="rId33"/>
    <p:sldId id="279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681" autoAdjust="0"/>
    <p:restoredTop sz="94576" autoAdjust="0"/>
  </p:normalViewPr>
  <p:slideViewPr>
    <p:cSldViewPr>
      <p:cViewPr>
        <p:scale>
          <a:sx n="100" d="100"/>
          <a:sy n="100" d="100"/>
        </p:scale>
        <p:origin x="-180" y="4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5FF810-9B89-49E5-BF29-49B5513F249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C79EA-9747-4E0F-A6E1-AFD18452330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C79EA-9747-4E0F-A6E1-AFD18452330C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C79EA-9747-4E0F-A6E1-AFD18452330C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C79EA-9747-4E0F-A6E1-AFD18452330C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C79EA-9747-4E0F-A6E1-AFD18452330C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C79EA-9747-4E0F-A6E1-AFD18452330C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C79EA-9747-4E0F-A6E1-AFD18452330C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C79EA-9747-4E0F-A6E1-AFD18452330C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C79EA-9747-4E0F-A6E1-AFD18452330C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C79EA-9747-4E0F-A6E1-AFD18452330C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C79EA-9747-4E0F-A6E1-AFD18452330C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26525-B935-41E7-88BF-C0049C652F03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2BB07-E768-4E48-8203-6877FCE6A5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26525-B935-41E7-88BF-C0049C652F03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2BB07-E768-4E48-8203-6877FCE6A5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26525-B935-41E7-88BF-C0049C652F03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2BB07-E768-4E48-8203-6877FCE6A5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26525-B935-41E7-88BF-C0049C652F03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2BB07-E768-4E48-8203-6877FCE6A5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26525-B935-41E7-88BF-C0049C652F03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8D2BB07-E768-4E48-8203-6877FCE6A5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26525-B935-41E7-88BF-C0049C652F03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2BB07-E768-4E48-8203-6877FCE6A5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26525-B935-41E7-88BF-C0049C652F03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2BB07-E768-4E48-8203-6877FCE6A5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26525-B935-41E7-88BF-C0049C652F03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2BB07-E768-4E48-8203-6877FCE6A5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26525-B935-41E7-88BF-C0049C652F03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2BB07-E768-4E48-8203-6877FCE6A5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26525-B935-41E7-88BF-C0049C652F03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2BB07-E768-4E48-8203-6877FCE6A5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26525-B935-41E7-88BF-C0049C652F03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2BB07-E768-4E48-8203-6877FCE6A5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1426525-B935-41E7-88BF-C0049C652F03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8D2BB07-E768-4E48-8203-6877FCE6A5E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1000108"/>
            <a:ext cx="7086600" cy="3000396"/>
          </a:xfrm>
        </p:spPr>
        <p:txBody>
          <a:bodyPr/>
          <a:lstStyle/>
          <a:p>
            <a:pPr algn="ctr"/>
            <a:r>
              <a:rPr lang="uk-UA" dirty="0" smtClean="0"/>
              <a:t>Синтаксичний аналіз складного речення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57256"/>
          </a:xfrm>
        </p:spPr>
        <p:txBody>
          <a:bodyPr>
            <a:normAutofit/>
          </a:bodyPr>
          <a:lstStyle/>
          <a:p>
            <a:r>
              <a:rPr lang="uk-UA" sz="1800" dirty="0" smtClean="0"/>
              <a:t>Багатокомпонентне складне речення </a:t>
            </a:r>
            <a:br>
              <a:rPr lang="uk-UA" sz="1800" dirty="0" smtClean="0"/>
            </a:br>
            <a:r>
              <a:rPr lang="uk-UA" sz="1800" dirty="0" smtClean="0"/>
              <a:t>з різними видами </a:t>
            </a:r>
            <a:r>
              <a:rPr lang="uk-UA" sz="1800" dirty="0" err="1" smtClean="0"/>
              <a:t>зв</a:t>
            </a:r>
            <a:r>
              <a:rPr lang="en-US" sz="1800" dirty="0" smtClean="0"/>
              <a:t>’</a:t>
            </a:r>
            <a:r>
              <a:rPr lang="uk-UA" sz="1800" dirty="0" err="1" smtClean="0"/>
              <a:t>язку</a:t>
            </a:r>
            <a:endParaRPr lang="en-US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1800" i="1" baseline="30000" dirty="0" smtClean="0"/>
              <a:t>1</a:t>
            </a:r>
            <a:r>
              <a:rPr lang="uk-UA" sz="1800" i="1" dirty="0" smtClean="0"/>
              <a:t>Квіття на вершечках трав погойдується над тобою десь аж у небі, </a:t>
            </a:r>
            <a:r>
              <a:rPr lang="en-US" sz="1800" i="1" baseline="30000" dirty="0" smtClean="0"/>
              <a:t>2</a:t>
            </a:r>
            <a:r>
              <a:rPr lang="uk-UA" sz="1800" i="1" dirty="0" smtClean="0"/>
              <a:t>бо тут навіть і не питай, </a:t>
            </a:r>
            <a:r>
              <a:rPr lang="en-US" sz="1800" i="1" baseline="30000" dirty="0" smtClean="0"/>
              <a:t>3</a:t>
            </a:r>
            <a:r>
              <a:rPr lang="uk-UA" sz="1800" i="1" dirty="0" smtClean="0"/>
              <a:t>чи далеко до неба, </a:t>
            </a:r>
            <a:r>
              <a:rPr lang="en-US" sz="1800" i="1" baseline="30000" dirty="0" smtClean="0"/>
              <a:t>4</a:t>
            </a:r>
            <a:r>
              <a:rPr lang="uk-UA" sz="1800" i="1" dirty="0" smtClean="0"/>
              <a:t>тут воно хоч яке високо, але мовби для тебе досяжне, </a:t>
            </a:r>
            <a:r>
              <a:rPr lang="en-US" sz="1800" i="1" dirty="0" smtClean="0"/>
              <a:t>|| </a:t>
            </a:r>
            <a:r>
              <a:rPr lang="en-US" sz="1800" i="1" baseline="30000" dirty="0" smtClean="0"/>
              <a:t>5</a:t>
            </a:r>
            <a:r>
              <a:rPr lang="uk-UA" sz="1800" i="1" dirty="0" smtClean="0"/>
              <a:t>блакитніє все небо привітно, </a:t>
            </a:r>
            <a:r>
              <a:rPr lang="en-US" sz="1800" i="1" baseline="30000" dirty="0" smtClean="0"/>
              <a:t>6</a:t>
            </a:r>
            <a:r>
              <a:rPr lang="uk-UA" sz="1800" i="1" dirty="0" smtClean="0"/>
              <a:t>сміється до нас своєю сяючою просторінню: </a:t>
            </a:r>
            <a:r>
              <a:rPr lang="en-US" sz="1800" i="1" baseline="30000" dirty="0" smtClean="0"/>
              <a:t>7</a:t>
            </a:r>
            <a:r>
              <a:rPr lang="uk-UA" sz="1800" i="1" dirty="0" smtClean="0"/>
              <a:t>я ваше, </a:t>
            </a:r>
            <a:r>
              <a:rPr lang="en-US" sz="1800" i="1" baseline="30000" dirty="0" smtClean="0"/>
              <a:t>8</a:t>
            </a:r>
            <a:r>
              <a:rPr lang="uk-UA" sz="1800" i="1" dirty="0" smtClean="0"/>
              <a:t>я прикриваю вас від усього лихого! </a:t>
            </a:r>
            <a:r>
              <a:rPr lang="uk-UA" sz="1800" dirty="0" smtClean="0"/>
              <a:t>(О.Гончар).</a:t>
            </a:r>
          </a:p>
          <a:p>
            <a:pPr algn="just"/>
            <a:endParaRPr lang="uk-UA" sz="2000" dirty="0" smtClean="0"/>
          </a:p>
          <a:p>
            <a:pPr lvl="2"/>
            <a:r>
              <a:rPr lang="uk-UA" sz="1200" dirty="0" smtClean="0"/>
              <a:t>чому?                 що?</a:t>
            </a:r>
          </a:p>
          <a:p>
            <a:endParaRPr lang="uk-UA" dirty="0" smtClean="0"/>
          </a:p>
          <a:p>
            <a:r>
              <a:rPr lang="en-US" dirty="0" smtClean="0"/>
              <a:t>[ ], (</a:t>
            </a:r>
            <a:r>
              <a:rPr lang="uk-UA" dirty="0" smtClean="0"/>
              <a:t>бо …), (чи …), </a:t>
            </a:r>
            <a:r>
              <a:rPr lang="en-US" dirty="0" smtClean="0"/>
              <a:t>[ ], [ ], </a:t>
            </a:r>
            <a:r>
              <a:rPr lang="en-US" dirty="0" smtClean="0">
                <a:solidFill>
                  <a:srgbClr val="FF0000"/>
                </a:solidFill>
              </a:rPr>
              <a:t>[ ]</a:t>
            </a:r>
            <a:r>
              <a:rPr lang="uk-UA" dirty="0" smtClean="0">
                <a:solidFill>
                  <a:srgbClr val="002060"/>
                </a:solidFill>
              </a:rPr>
              <a:t>: </a:t>
            </a:r>
            <a:r>
              <a:rPr lang="en-US" dirty="0" smtClean="0">
                <a:solidFill>
                  <a:srgbClr val="002060"/>
                </a:solidFill>
              </a:rPr>
              <a:t>[ ], [ ].</a:t>
            </a:r>
            <a:endParaRPr lang="en-US" dirty="0">
              <a:solidFill>
                <a:srgbClr val="002060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357290" y="4143380"/>
            <a:ext cx="100013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Группа 11"/>
          <p:cNvGrpSpPr/>
          <p:nvPr/>
        </p:nvGrpSpPr>
        <p:grpSpPr>
          <a:xfrm>
            <a:off x="1357290" y="4143380"/>
            <a:ext cx="1001720" cy="428628"/>
            <a:chOff x="1285058" y="4501364"/>
            <a:chExt cx="1001720" cy="428628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 rot="5400000" flipH="1" flipV="1">
              <a:off x="1071538" y="4714884"/>
              <a:ext cx="428628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 rot="5400000">
              <a:off x="2107389" y="4679165"/>
              <a:ext cx="35719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" name="Прямая соединительная линия 13"/>
          <p:cNvCxnSpPr/>
          <p:nvPr/>
        </p:nvCxnSpPr>
        <p:spPr>
          <a:xfrm rot="5400000" flipH="1" flipV="1">
            <a:off x="2536017" y="4321975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714612" y="4143380"/>
            <a:ext cx="107157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5400000">
            <a:off x="3571868" y="4357694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-35751" y="4464851"/>
            <a:ext cx="17859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857224" y="3571876"/>
            <a:ext cx="428628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>
            <a:off x="4251323" y="4464851"/>
            <a:ext cx="178515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857224" y="5357826"/>
            <a:ext cx="428628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>
            <a:off x="4393405" y="4464851"/>
            <a:ext cx="17859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5286380" y="3571876"/>
            <a:ext cx="292895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5286380" y="5357826"/>
            <a:ext cx="292895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5400000" flipH="1" flipV="1">
            <a:off x="7322363" y="4464851"/>
            <a:ext cx="17859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1800" dirty="0" smtClean="0"/>
              <a:t>Загальна характеристика речення</a:t>
            </a:r>
            <a:endParaRPr lang="en-US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uk-UA" dirty="0" smtClean="0"/>
              <a:t>1. Речення розповідне, неокличне, стверджувально-заперечне, формально неелементарне, семантично неелементарне.</a:t>
            </a:r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2. За типом </a:t>
            </a:r>
            <a:r>
              <a:rPr lang="uk-UA" dirty="0" err="1" smtClean="0"/>
              <a:t>зв</a:t>
            </a:r>
            <a:r>
              <a:rPr lang="en-US" dirty="0" smtClean="0"/>
              <a:t>’</a:t>
            </a:r>
            <a:r>
              <a:rPr lang="uk-UA" dirty="0" err="1" smtClean="0"/>
              <a:t>язку</a:t>
            </a:r>
            <a:endParaRPr lang="uk-UA" dirty="0" smtClean="0"/>
          </a:p>
          <a:p>
            <a:pPr algn="just"/>
            <a:r>
              <a:rPr lang="uk-UA" dirty="0" smtClean="0"/>
              <a:t>Багатокомпонентне складне речення із сполучниковим та безсполучниковим </a:t>
            </a:r>
            <a:r>
              <a:rPr lang="uk-UA" dirty="0" err="1" smtClean="0"/>
              <a:t>зв</a:t>
            </a:r>
            <a:r>
              <a:rPr lang="en-US" dirty="0" smtClean="0"/>
              <a:t>’</a:t>
            </a:r>
            <a:r>
              <a:rPr lang="uk-UA" dirty="0" err="1" smtClean="0"/>
              <a:t>язком</a:t>
            </a:r>
            <a:r>
              <a:rPr lang="uk-UA" dirty="0" smtClean="0"/>
              <a:t>. Складається з 8 частин. Між блоками наявний безсполучниковий </a:t>
            </a:r>
            <a:r>
              <a:rPr lang="uk-UA" dirty="0" err="1" smtClean="0"/>
              <a:t>зв</a:t>
            </a:r>
            <a:r>
              <a:rPr lang="en-US" dirty="0" smtClean="0"/>
              <a:t>’</a:t>
            </a:r>
            <a:r>
              <a:rPr lang="uk-UA" dirty="0" err="1" smtClean="0"/>
              <a:t>язок</a:t>
            </a:r>
            <a:r>
              <a:rPr lang="uk-UA" dirty="0" smtClean="0"/>
              <a:t>. Двобічні відношення зі значенням одночасності.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1800" dirty="0" smtClean="0"/>
              <a:t>Аналіз складних речень</a:t>
            </a:r>
            <a:endParaRPr lang="en-US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uk-UA" sz="1800" i="1" dirty="0" smtClean="0"/>
              <a:t>Квіття на вершечках трав погойдується над тобою десь аж у небі, </a:t>
            </a:r>
            <a:r>
              <a:rPr lang="en-US" sz="1800" i="1" baseline="30000" dirty="0" smtClean="0"/>
              <a:t>2</a:t>
            </a:r>
            <a:r>
              <a:rPr lang="uk-UA" sz="1800" i="1" dirty="0" smtClean="0"/>
              <a:t>бо тут навіть і не питай, </a:t>
            </a:r>
            <a:r>
              <a:rPr lang="en-US" sz="1800" i="1" baseline="30000" dirty="0" smtClean="0"/>
              <a:t>3</a:t>
            </a:r>
            <a:r>
              <a:rPr lang="uk-UA" sz="1800" i="1" dirty="0" smtClean="0"/>
              <a:t>чи далеко до неба,</a:t>
            </a:r>
          </a:p>
          <a:p>
            <a:pPr algn="just"/>
            <a:endParaRPr lang="uk-UA" sz="1800" i="1" dirty="0" smtClean="0"/>
          </a:p>
          <a:p>
            <a:pPr algn="just"/>
            <a:r>
              <a:rPr lang="uk-UA" sz="1800" dirty="0" smtClean="0"/>
              <a:t>СПР з послідовною підрядністю.</a:t>
            </a:r>
          </a:p>
          <a:p>
            <a:pPr algn="just"/>
            <a:r>
              <a:rPr lang="uk-UA" sz="1800" i="1" dirty="0" smtClean="0"/>
              <a:t>бо тут навіть і не питай</a:t>
            </a:r>
          </a:p>
          <a:p>
            <a:pPr algn="just"/>
            <a:r>
              <a:rPr lang="uk-UA" sz="1800" i="1" dirty="0" smtClean="0"/>
              <a:t>ФГК – </a:t>
            </a:r>
            <a:r>
              <a:rPr lang="uk-UA" sz="1800" i="1" dirty="0" err="1" smtClean="0"/>
              <a:t>невідносного</a:t>
            </a:r>
            <a:r>
              <a:rPr lang="uk-UA" sz="1800" i="1" dirty="0" smtClean="0"/>
              <a:t> підпорядкування</a:t>
            </a:r>
          </a:p>
          <a:p>
            <a:pPr algn="just"/>
            <a:r>
              <a:rPr lang="uk-UA" sz="1800" i="1" dirty="0" smtClean="0"/>
              <a:t>ЛГК – обставинне причини</a:t>
            </a:r>
          </a:p>
          <a:p>
            <a:pPr algn="just"/>
            <a:r>
              <a:rPr lang="uk-UA" sz="1800" i="1" dirty="0" smtClean="0"/>
              <a:t>ССК – розчленоване, власне-детермінантне, зумовленості причини</a:t>
            </a:r>
          </a:p>
          <a:p>
            <a:pPr algn="just"/>
            <a:r>
              <a:rPr lang="uk-UA" sz="1800" i="1" dirty="0" smtClean="0"/>
              <a:t>ШК - обставинне причини</a:t>
            </a:r>
            <a:endParaRPr lang="uk-UA" sz="1800" dirty="0" smtClean="0"/>
          </a:p>
          <a:p>
            <a:pPr algn="just"/>
            <a:endParaRPr lang="uk-UA" sz="1800" i="1" dirty="0" smtClean="0"/>
          </a:p>
          <a:p>
            <a:pPr algn="just"/>
            <a:r>
              <a:rPr lang="uk-UA" sz="1800" i="1" dirty="0" smtClean="0"/>
              <a:t>чи далеко до неба</a:t>
            </a:r>
          </a:p>
          <a:p>
            <a:pPr algn="just"/>
            <a:r>
              <a:rPr lang="uk-UA" sz="1800" i="1" dirty="0" smtClean="0"/>
              <a:t>ФГК – </a:t>
            </a:r>
            <a:r>
              <a:rPr lang="uk-UA" sz="1800" i="1" dirty="0" err="1" smtClean="0"/>
              <a:t>невідносного</a:t>
            </a:r>
            <a:r>
              <a:rPr lang="uk-UA" sz="1800" i="1" dirty="0" smtClean="0"/>
              <a:t> підпорядкування</a:t>
            </a:r>
          </a:p>
          <a:p>
            <a:pPr algn="just"/>
            <a:r>
              <a:rPr lang="uk-UA" sz="1800" i="1" dirty="0" smtClean="0"/>
              <a:t>ЛГК – додаткове</a:t>
            </a:r>
          </a:p>
          <a:p>
            <a:pPr algn="just"/>
            <a:r>
              <a:rPr lang="uk-UA" sz="1800" i="1" dirty="0" smtClean="0"/>
              <a:t>ССК – нерозчленоване, </a:t>
            </a:r>
          </a:p>
          <a:p>
            <a:pPr algn="just"/>
            <a:r>
              <a:rPr lang="uk-UA" sz="1800" i="1" dirty="0" smtClean="0"/>
              <a:t>За 1) І.Р. Вихованцем та 2) В.А. </a:t>
            </a:r>
            <a:r>
              <a:rPr lang="uk-UA" sz="1800" i="1" dirty="0" err="1" smtClean="0"/>
              <a:t>Бєлошапковою</a:t>
            </a:r>
            <a:r>
              <a:rPr lang="uk-UA" sz="1800" i="1" dirty="0" smtClean="0"/>
              <a:t>:  власне-прислівне, з</a:t>
            </a:r>
            <a:r>
              <a:rPr lang="en-US" sz="1800" i="1" dirty="0" smtClean="0"/>
              <a:t>’</a:t>
            </a:r>
            <a:r>
              <a:rPr lang="uk-UA" sz="1800" i="1" dirty="0" err="1" smtClean="0"/>
              <a:t>ясувальне</a:t>
            </a:r>
            <a:r>
              <a:rPr lang="uk-UA" sz="1800" i="1" dirty="0" smtClean="0"/>
              <a:t>, з</a:t>
            </a:r>
            <a:r>
              <a:rPr lang="en-US" sz="1800" i="1" dirty="0" smtClean="0"/>
              <a:t>’</a:t>
            </a:r>
            <a:r>
              <a:rPr lang="uk-UA" sz="1800" i="1" dirty="0" err="1" smtClean="0"/>
              <a:t>ясувально-об</a:t>
            </a:r>
            <a:r>
              <a:rPr lang="en-US" sz="1800" i="1" dirty="0" smtClean="0"/>
              <a:t>’</a:t>
            </a:r>
            <a:r>
              <a:rPr lang="uk-UA" sz="1800" i="1" dirty="0" err="1" smtClean="0"/>
              <a:t>єктне</a:t>
            </a:r>
            <a:r>
              <a:rPr lang="uk-UA" sz="1800" i="1" dirty="0" smtClean="0"/>
              <a:t> </a:t>
            </a:r>
          </a:p>
          <a:p>
            <a:pPr algn="just"/>
            <a:r>
              <a:rPr lang="uk-UA" sz="1800" i="1" dirty="0" smtClean="0"/>
              <a:t>3) за І.І.Слиньком: власне-прислівне, з</a:t>
            </a:r>
            <a:r>
              <a:rPr lang="en-US" sz="1800" i="1" dirty="0" smtClean="0"/>
              <a:t>’</a:t>
            </a:r>
            <a:r>
              <a:rPr lang="uk-UA" sz="1800" i="1" dirty="0" err="1" smtClean="0"/>
              <a:t>ясувальне</a:t>
            </a:r>
            <a:r>
              <a:rPr lang="uk-UA" sz="1800" i="1" dirty="0" smtClean="0"/>
              <a:t> питального типу</a:t>
            </a:r>
          </a:p>
          <a:p>
            <a:pPr algn="just"/>
            <a:endParaRPr lang="uk-UA" sz="1800" i="1" dirty="0" smtClean="0"/>
          </a:p>
          <a:p>
            <a:pPr algn="just"/>
            <a:r>
              <a:rPr lang="uk-UA" sz="1800" i="1" dirty="0" smtClean="0"/>
              <a:t>ШК - обставинне причини</a:t>
            </a:r>
            <a:endParaRPr lang="uk-UA" sz="1800" dirty="0" smtClean="0"/>
          </a:p>
          <a:p>
            <a:pPr algn="just"/>
            <a:endParaRPr lang="en-US" sz="1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1600" i="1" dirty="0" smtClean="0"/>
              <a:t>Четверта частина (тут воно хоч яке високо, але мовби для тебе досяжне) з попередньою частиною поєднана за допомогою інтонації</a:t>
            </a:r>
            <a:endParaRPr lang="en-US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1800" dirty="0" smtClean="0"/>
              <a:t>БСР, двобічні відношення зі значенням одночасності, відкрита структура</a:t>
            </a:r>
          </a:p>
          <a:p>
            <a:endParaRPr lang="uk-UA" sz="1800" dirty="0" smtClean="0"/>
          </a:p>
          <a:p>
            <a:r>
              <a:rPr lang="uk-UA" sz="1800" i="1" dirty="0" smtClean="0"/>
              <a:t>блакитніє все небо привітно, </a:t>
            </a:r>
            <a:r>
              <a:rPr lang="en-US" sz="1800" i="1" baseline="30000" dirty="0" smtClean="0"/>
              <a:t>6</a:t>
            </a:r>
            <a:r>
              <a:rPr lang="uk-UA" sz="1800" i="1" dirty="0" smtClean="0"/>
              <a:t>сміється до нас своєю сяючою просторінню: </a:t>
            </a:r>
            <a:r>
              <a:rPr lang="en-US" sz="1800" i="1" baseline="30000" dirty="0" smtClean="0"/>
              <a:t>7</a:t>
            </a:r>
            <a:r>
              <a:rPr lang="uk-UA" sz="1800" i="1" dirty="0" smtClean="0"/>
              <a:t>я ваше, </a:t>
            </a:r>
            <a:r>
              <a:rPr lang="en-US" sz="1800" i="1" baseline="30000" dirty="0" smtClean="0"/>
              <a:t>8</a:t>
            </a:r>
            <a:r>
              <a:rPr lang="uk-UA" sz="1800" i="1" dirty="0" smtClean="0"/>
              <a:t>я прикриваю вас від усього лихого! </a:t>
            </a:r>
            <a:r>
              <a:rPr lang="uk-UA" sz="1800" dirty="0" smtClean="0"/>
              <a:t>(О.Гончар).</a:t>
            </a:r>
          </a:p>
          <a:p>
            <a:r>
              <a:rPr lang="uk-UA" sz="1800" dirty="0" smtClean="0"/>
              <a:t>5-6</a:t>
            </a:r>
          </a:p>
          <a:p>
            <a:r>
              <a:rPr lang="uk-UA" sz="1800" dirty="0" smtClean="0"/>
              <a:t>БСР – двобічні відношення зі значенням одночасності, відкрита структура</a:t>
            </a:r>
          </a:p>
          <a:p>
            <a:r>
              <a:rPr lang="uk-UA" sz="1800" dirty="0" smtClean="0"/>
              <a:t>6: 7,8</a:t>
            </a:r>
          </a:p>
          <a:p>
            <a:r>
              <a:rPr lang="uk-UA" sz="1800" dirty="0" smtClean="0"/>
              <a:t>Однобічні відношення, з</a:t>
            </a:r>
            <a:r>
              <a:rPr lang="en-US" sz="1800" dirty="0" smtClean="0"/>
              <a:t>’</a:t>
            </a:r>
            <a:r>
              <a:rPr lang="uk-UA" sz="1800" dirty="0" err="1" smtClean="0"/>
              <a:t>ясувальні</a:t>
            </a:r>
            <a:r>
              <a:rPr lang="uk-UA" sz="1800" smtClean="0"/>
              <a:t>, закрита </a:t>
            </a:r>
            <a:r>
              <a:rPr lang="uk-UA" sz="1800" dirty="0" smtClean="0"/>
              <a:t>структура</a:t>
            </a:r>
            <a:endParaRPr lang="en-US" sz="1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1800" dirty="0" smtClean="0"/>
              <a:t>САМОСТІЙНО ПРОАНАЛІЗУВАТИ</a:t>
            </a:r>
            <a:endParaRPr lang="en-US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sz="2000" i="1" dirty="0" smtClean="0"/>
              <a:t>Лежачий плуг скоро поржавіє, ледача людина скоро постаріє (Нар. творчість)</a:t>
            </a:r>
            <a:endParaRPr lang="en-US" sz="2000" i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683568" y="1600200"/>
            <a:ext cx="7546032" cy="4637111"/>
          </a:xfrm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chemeClr val="accent1"/>
                </a:solidFill>
              </a:rPr>
              <a:t>Горизонтальна схема речення</a:t>
            </a:r>
            <a:endParaRPr lang="ru-RU" dirty="0" smtClean="0">
              <a:solidFill>
                <a:schemeClr val="accent1"/>
              </a:solidFill>
            </a:endParaRPr>
          </a:p>
          <a:p>
            <a:pPr algn="just"/>
            <a:r>
              <a:rPr lang="en-US" dirty="0" smtClean="0"/>
              <a:t> </a:t>
            </a:r>
            <a:r>
              <a:rPr lang="uk-UA" i="1" dirty="0" smtClean="0"/>
              <a:t> </a:t>
            </a:r>
            <a:r>
              <a:rPr lang="uk-UA" sz="1400" i="1" u="sng" dirty="0" smtClean="0"/>
              <a:t>Подив</a:t>
            </a:r>
            <a:r>
              <a:rPr lang="uk-UA" sz="1400" i="1" dirty="0" smtClean="0"/>
              <a:t>, </a:t>
            </a:r>
            <a:r>
              <a:rPr lang="uk-UA" sz="1400" i="1" u="sng" dirty="0" smtClean="0"/>
              <a:t>здивування</a:t>
            </a:r>
            <a:r>
              <a:rPr lang="uk-UA" sz="1400" i="1" dirty="0" smtClean="0"/>
              <a:t> – це </a:t>
            </a:r>
            <a:r>
              <a:rPr lang="uk-UA" sz="1400" i="1" u="wavy" dirty="0" smtClean="0"/>
              <a:t>перший</a:t>
            </a:r>
            <a:r>
              <a:rPr lang="uk-UA" sz="1400" i="1" dirty="0" smtClean="0"/>
              <a:t> </a:t>
            </a:r>
            <a:r>
              <a:rPr lang="uk-UA" sz="1400" i="1" u="dbl" dirty="0" smtClean="0"/>
              <a:t>вогник</a:t>
            </a:r>
            <a:r>
              <a:rPr lang="uk-UA" sz="1400" i="1" dirty="0" smtClean="0"/>
              <a:t>, </a:t>
            </a:r>
            <a:r>
              <a:rPr lang="uk-UA" sz="1400" i="1" u="sng" dirty="0" smtClean="0"/>
              <a:t>який</a:t>
            </a:r>
            <a:r>
              <a:rPr lang="uk-UA" sz="1400" i="1" dirty="0" smtClean="0"/>
              <a:t> </a:t>
            </a:r>
            <a:r>
              <a:rPr lang="uk-UA" sz="1400" i="1" u="dbl" dirty="0" smtClean="0"/>
              <a:t>запалив</a:t>
            </a:r>
            <a:r>
              <a:rPr lang="uk-UA" sz="1400" i="1" dirty="0" smtClean="0"/>
              <a:t> </a:t>
            </a:r>
            <a:r>
              <a:rPr lang="uk-UA" sz="1400" i="1" u="dash" dirty="0" smtClean="0"/>
              <a:t>смолоскип</a:t>
            </a:r>
            <a:r>
              <a:rPr lang="uk-UA" sz="1400" i="1" dirty="0" smtClean="0"/>
              <a:t>, і </a:t>
            </a:r>
            <a:r>
              <a:rPr lang="uk-UA" sz="1400" i="1" u="sng" dirty="0" smtClean="0"/>
              <a:t>воно</a:t>
            </a:r>
            <a:r>
              <a:rPr lang="uk-UA" sz="1400" i="1" dirty="0" smtClean="0"/>
              <a:t>,</a:t>
            </a:r>
            <a:r>
              <a:rPr lang="uk-UA" sz="1400" i="1" dirty="0" smtClean="0">
                <a:solidFill>
                  <a:srgbClr val="FF0000"/>
                </a:solidFill>
              </a:rPr>
              <a:t> </a:t>
            </a:r>
            <a:r>
              <a:rPr lang="uk-UA" sz="1400" i="1" u="sng" dirty="0" smtClean="0">
                <a:solidFill>
                  <a:srgbClr val="FF0000"/>
                </a:solidFill>
              </a:rPr>
              <a:t>слово</a:t>
            </a:r>
            <a:r>
              <a:rPr lang="uk-UA" sz="1400" i="1" dirty="0" smtClean="0"/>
              <a:t>, </a:t>
            </a:r>
            <a:r>
              <a:rPr lang="uk-UA" sz="1400" i="1" u="dbl" dirty="0" smtClean="0"/>
              <a:t>горить</a:t>
            </a:r>
            <a:r>
              <a:rPr lang="uk-UA" sz="1400" i="1" dirty="0" smtClean="0"/>
              <a:t> – </a:t>
            </a:r>
            <a:r>
              <a:rPr lang="uk-UA" sz="1400" i="1" u="dbl" dirty="0" smtClean="0"/>
              <a:t>палахкотить</a:t>
            </a:r>
            <a:r>
              <a:rPr lang="uk-UA" sz="1400" i="1" dirty="0" smtClean="0"/>
              <a:t> у </a:t>
            </a:r>
            <a:r>
              <a:rPr lang="uk-UA" sz="1400" i="1" u="wavy" dirty="0" smtClean="0"/>
              <a:t>нашій</a:t>
            </a:r>
            <a:r>
              <a:rPr lang="uk-UA" sz="1400" i="1" dirty="0" smtClean="0"/>
              <a:t> </a:t>
            </a:r>
            <a:r>
              <a:rPr lang="uk-UA" sz="1400" i="1" u="dash" dirty="0" smtClean="0">
                <a:solidFill>
                  <a:srgbClr val="FF0000"/>
                </a:solidFill>
              </a:rPr>
              <a:t>мові</a:t>
            </a:r>
            <a:r>
              <a:rPr lang="uk-UA" sz="1400" i="1" dirty="0" smtClean="0"/>
              <a:t>, до </a:t>
            </a:r>
            <a:r>
              <a:rPr lang="uk-UA" sz="1400" i="1" u="dash" dirty="0" smtClean="0"/>
              <a:t>нього</a:t>
            </a:r>
            <a:r>
              <a:rPr lang="uk-UA" sz="1400" i="1" dirty="0" smtClean="0"/>
              <a:t>, </a:t>
            </a:r>
            <a:r>
              <a:rPr lang="uk-UA" sz="1400" i="1" u="dotDash" dirty="0" smtClean="0"/>
              <a:t>як до</a:t>
            </a:r>
            <a:r>
              <a:rPr lang="uk-UA" sz="1400" i="1" dirty="0" smtClean="0"/>
              <a:t> </a:t>
            </a:r>
            <a:r>
              <a:rPr lang="uk-UA" sz="1400" i="1" u="dotDash" dirty="0" smtClean="0"/>
              <a:t>незгасної</a:t>
            </a:r>
            <a:r>
              <a:rPr lang="uk-UA" sz="1400" i="1" dirty="0" smtClean="0"/>
              <a:t> </a:t>
            </a:r>
            <a:r>
              <a:rPr lang="uk-UA" sz="1400" i="1" u="dotDash" dirty="0" smtClean="0"/>
              <a:t>зірки</a:t>
            </a:r>
            <a:r>
              <a:rPr lang="uk-UA" sz="1400" i="1" dirty="0" smtClean="0"/>
              <a:t>, </a:t>
            </a:r>
            <a:r>
              <a:rPr lang="uk-UA" sz="1400" i="1" u="dbl" dirty="0" smtClean="0"/>
              <a:t>звернені</a:t>
            </a:r>
            <a:r>
              <a:rPr lang="uk-UA" sz="1400" i="1" dirty="0" smtClean="0"/>
              <a:t>  </a:t>
            </a:r>
            <a:r>
              <a:rPr lang="uk-UA" sz="1400" i="1" u="sng" dirty="0" smtClean="0"/>
              <a:t>очі</a:t>
            </a:r>
            <a:r>
              <a:rPr lang="uk-UA" sz="1400" i="1" dirty="0" smtClean="0"/>
              <a:t> й </a:t>
            </a:r>
            <a:r>
              <a:rPr lang="uk-UA" sz="1400" i="1" u="sng" dirty="0" smtClean="0"/>
              <a:t>думки</a:t>
            </a:r>
            <a:r>
              <a:rPr lang="uk-UA" sz="1400" i="1" dirty="0" smtClean="0"/>
              <a:t> </a:t>
            </a:r>
            <a:r>
              <a:rPr lang="uk-UA" sz="1400" i="1" u="dash" dirty="0" smtClean="0">
                <a:solidFill>
                  <a:srgbClr val="FF0000"/>
                </a:solidFill>
              </a:rPr>
              <a:t>мислителя</a:t>
            </a:r>
            <a:r>
              <a:rPr lang="uk-UA" sz="1400" i="1" dirty="0" smtClean="0">
                <a:solidFill>
                  <a:srgbClr val="FF0000"/>
                </a:solidFill>
              </a:rPr>
              <a:t> й </a:t>
            </a:r>
            <a:r>
              <a:rPr lang="uk-UA" sz="1400" i="1" u="dash" dirty="0" smtClean="0">
                <a:solidFill>
                  <a:srgbClr val="FF0000"/>
                </a:solidFill>
              </a:rPr>
              <a:t>художника</a:t>
            </a:r>
            <a:r>
              <a:rPr lang="uk-UA" sz="1400" i="1" dirty="0" smtClean="0"/>
              <a:t>.</a:t>
            </a:r>
            <a:endParaRPr lang="ru-RU" sz="1400" dirty="0" smtClean="0"/>
          </a:p>
          <a:p>
            <a:r>
              <a:rPr lang="ru-RU" dirty="0" smtClean="0"/>
              <a:t>			     </a:t>
            </a:r>
            <a:r>
              <a:rPr lang="ru-RU" sz="1800" dirty="0" err="1" smtClean="0"/>
              <a:t>який</a:t>
            </a:r>
            <a:r>
              <a:rPr lang="ru-RU" sz="1800" dirty="0" smtClean="0"/>
              <a:t>?</a:t>
            </a:r>
          </a:p>
          <a:p>
            <a:r>
              <a:rPr lang="ru-RU" sz="1800" dirty="0" smtClean="0"/>
              <a:t> </a:t>
            </a:r>
          </a:p>
          <a:p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uk-UA" sz="1800" dirty="0" smtClean="0"/>
              <a:t>                              [ ... ], (який ...), і [ ... ], [ ... ]</a:t>
            </a:r>
            <a:endParaRPr lang="ru-RU" sz="1800" dirty="0" smtClean="0"/>
          </a:p>
          <a:p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 flipH="1" flipV="1">
            <a:off x="3851920" y="3789040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067944" y="3573016"/>
            <a:ext cx="9361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>
            <a:off x="4752814" y="3824250"/>
            <a:ext cx="5040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611560" y="692696"/>
            <a:ext cx="8229600" cy="5522937"/>
          </a:xfrm>
        </p:spPr>
        <p:txBody>
          <a:bodyPr>
            <a:normAutofit/>
          </a:bodyPr>
          <a:lstStyle/>
          <a:p>
            <a:endParaRPr lang="uk-UA" dirty="0" smtClean="0"/>
          </a:p>
          <a:p>
            <a:r>
              <a:rPr lang="uk-UA" dirty="0" smtClean="0">
                <a:solidFill>
                  <a:schemeClr val="accent1"/>
                </a:solidFill>
              </a:rPr>
              <a:t>ЗАГАЛЬНА ХАРАКТЕРИСТИКА РЕЧЕНЯ</a:t>
            </a:r>
          </a:p>
          <a:p>
            <a:endParaRPr lang="uk-UA" sz="1900" dirty="0" smtClean="0"/>
          </a:p>
          <a:p>
            <a:pPr algn="just"/>
            <a:r>
              <a:rPr lang="uk-UA" sz="1900" dirty="0" smtClean="0"/>
              <a:t>Речення розповідне, неокличне, стверджувальне.  Складається з чотирьох частин, які поєднані сполучниковим (підрядним і сурядним) і безсполучниковим зв’язком. </a:t>
            </a:r>
          </a:p>
          <a:p>
            <a:pPr algn="just"/>
            <a:r>
              <a:rPr lang="ru-RU" sz="1900" b="1" dirty="0" smtClean="0"/>
              <a:t>Друга </a:t>
            </a:r>
            <a:r>
              <a:rPr lang="ru-RU" sz="1900" b="1" dirty="0" err="1" smtClean="0"/>
              <a:t>частина</a:t>
            </a:r>
            <a:r>
              <a:rPr lang="ru-RU" sz="1900" b="1" dirty="0" smtClean="0"/>
              <a:t> </a:t>
            </a:r>
            <a:r>
              <a:rPr lang="ru-RU" sz="1900" dirty="0" smtClean="0"/>
              <a:t>- </a:t>
            </a:r>
            <a:r>
              <a:rPr lang="ru-RU" sz="1900" dirty="0" err="1" smtClean="0"/>
              <a:t>підрядна</a:t>
            </a:r>
            <a:r>
              <a:rPr lang="ru-RU" sz="1900" dirty="0" smtClean="0"/>
              <a:t> </a:t>
            </a:r>
            <a:r>
              <a:rPr lang="ru-RU" sz="1900" dirty="0" err="1" smtClean="0"/>
              <a:t>означальна</a:t>
            </a:r>
            <a:r>
              <a:rPr lang="ru-RU" sz="1900" dirty="0" smtClean="0"/>
              <a:t> - </a:t>
            </a:r>
            <a:r>
              <a:rPr lang="ru-RU" sz="1900" dirty="0" err="1" smtClean="0"/>
              <a:t>з’єднана</a:t>
            </a:r>
            <a:r>
              <a:rPr lang="ru-RU" sz="1900" dirty="0" smtClean="0"/>
              <a:t> </a:t>
            </a:r>
            <a:r>
              <a:rPr lang="ru-RU" sz="1900" dirty="0" err="1" smtClean="0"/>
              <a:t>з</a:t>
            </a:r>
            <a:r>
              <a:rPr lang="ru-RU" sz="1900" dirty="0" smtClean="0"/>
              <a:t> головною </a:t>
            </a:r>
            <a:r>
              <a:rPr lang="ru-RU" sz="1900" dirty="0" err="1" smtClean="0"/>
              <a:t>сполучним</a:t>
            </a:r>
            <a:r>
              <a:rPr lang="ru-RU" sz="1900" dirty="0" smtClean="0"/>
              <a:t> словом </a:t>
            </a:r>
            <a:r>
              <a:rPr lang="ru-RU" sz="1900" b="1" i="1" dirty="0" err="1" smtClean="0"/>
              <a:t>який</a:t>
            </a:r>
            <a:r>
              <a:rPr lang="ru-RU" sz="1900" dirty="0" smtClean="0"/>
              <a:t>. </a:t>
            </a:r>
          </a:p>
          <a:p>
            <a:pPr algn="just"/>
            <a:r>
              <a:rPr lang="ru-RU" sz="1900" b="1" dirty="0" err="1" smtClean="0"/>
              <a:t>Третя</a:t>
            </a:r>
            <a:r>
              <a:rPr lang="ru-RU" sz="1900" b="1" dirty="0" smtClean="0"/>
              <a:t> </a:t>
            </a:r>
            <a:r>
              <a:rPr lang="ru-RU" sz="1900" b="1" dirty="0" err="1" smtClean="0"/>
              <a:t>частина</a:t>
            </a:r>
            <a:r>
              <a:rPr lang="ru-RU" sz="1900" b="1" dirty="0" smtClean="0"/>
              <a:t> </a:t>
            </a:r>
            <a:r>
              <a:rPr lang="ru-RU" sz="1900" dirty="0" err="1" smtClean="0"/>
              <a:t>з’єднана</a:t>
            </a:r>
            <a:r>
              <a:rPr lang="ru-RU" sz="1900" dirty="0" smtClean="0"/>
              <a:t> </a:t>
            </a:r>
            <a:r>
              <a:rPr lang="ru-RU" sz="1900" dirty="0" err="1" smtClean="0"/>
              <a:t>з</a:t>
            </a:r>
            <a:r>
              <a:rPr lang="ru-RU" sz="1900" dirty="0" smtClean="0"/>
              <a:t> </a:t>
            </a:r>
            <a:r>
              <a:rPr lang="ru-RU" sz="1900" dirty="0" err="1" smtClean="0"/>
              <a:t>іншою</a:t>
            </a:r>
            <a:r>
              <a:rPr lang="ru-RU" sz="1900" dirty="0" smtClean="0"/>
              <a:t> </a:t>
            </a:r>
            <a:r>
              <a:rPr lang="ru-RU" sz="1900" dirty="0" err="1" smtClean="0"/>
              <a:t>сурядним</a:t>
            </a:r>
            <a:r>
              <a:rPr lang="ru-RU" sz="1900" dirty="0" smtClean="0"/>
              <a:t> </a:t>
            </a:r>
            <a:r>
              <a:rPr lang="ru-RU" sz="1900" dirty="0" err="1" smtClean="0"/>
              <a:t>сполучником</a:t>
            </a:r>
            <a:r>
              <a:rPr lang="ru-RU" sz="1900" dirty="0" smtClean="0"/>
              <a:t> </a:t>
            </a:r>
            <a:r>
              <a:rPr lang="ru-RU" sz="1900" b="1" i="1" dirty="0" err="1" smtClean="0"/>
              <a:t>і</a:t>
            </a:r>
            <a:r>
              <a:rPr lang="ru-RU" sz="1900" dirty="0" smtClean="0"/>
              <a:t> (</a:t>
            </a:r>
            <a:r>
              <a:rPr lang="ru-RU" sz="1900" dirty="0" err="1" smtClean="0"/>
              <a:t>єднальні</a:t>
            </a:r>
            <a:r>
              <a:rPr lang="ru-RU" sz="1900" dirty="0" smtClean="0"/>
              <a:t> </a:t>
            </a:r>
            <a:r>
              <a:rPr lang="ru-RU" sz="1900" dirty="0" err="1" smtClean="0"/>
              <a:t>відношення</a:t>
            </a:r>
            <a:r>
              <a:rPr lang="ru-RU" sz="1900" dirty="0" smtClean="0"/>
              <a:t>), </a:t>
            </a:r>
          </a:p>
          <a:p>
            <a:pPr algn="just"/>
            <a:r>
              <a:rPr lang="ru-RU" sz="1900" b="1" dirty="0" err="1" smtClean="0"/>
              <a:t>Четверта</a:t>
            </a:r>
            <a:r>
              <a:rPr lang="ru-RU" sz="1900" b="1" dirty="0" smtClean="0"/>
              <a:t> </a:t>
            </a:r>
            <a:r>
              <a:rPr lang="ru-RU" sz="1900" b="1" dirty="0" err="1" smtClean="0"/>
              <a:t>частина</a:t>
            </a:r>
            <a:r>
              <a:rPr lang="ru-RU" sz="1900" b="1" dirty="0" smtClean="0"/>
              <a:t> </a:t>
            </a:r>
            <a:r>
              <a:rPr lang="ru-RU" sz="1900" dirty="0" err="1" smtClean="0"/>
              <a:t>приєднується</a:t>
            </a:r>
            <a:r>
              <a:rPr lang="ru-RU" sz="1900" dirty="0" smtClean="0"/>
              <a:t> </a:t>
            </a:r>
            <a:r>
              <a:rPr lang="ru-RU" sz="1900" dirty="0" err="1" smtClean="0"/>
              <a:t>безсполучниковим</a:t>
            </a:r>
            <a:r>
              <a:rPr lang="ru-RU" sz="1900" dirty="0" smtClean="0"/>
              <a:t> </a:t>
            </a:r>
            <a:r>
              <a:rPr lang="ru-RU" sz="1900" dirty="0" err="1" smtClean="0"/>
              <a:t>зв’язком</a:t>
            </a:r>
            <a:r>
              <a:rPr lang="ru-RU" sz="1900" dirty="0" smtClean="0"/>
              <a:t>. </a:t>
            </a:r>
          </a:p>
          <a:p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67544" y="404664"/>
            <a:ext cx="8229600" cy="5932661"/>
          </a:xfrm>
        </p:spPr>
        <p:txBody>
          <a:bodyPr>
            <a:normAutofit fontScale="40000" lnSpcReduction="20000"/>
          </a:bodyPr>
          <a:lstStyle/>
          <a:p>
            <a:r>
              <a:rPr lang="uk-UA" b="1" dirty="0" smtClean="0">
                <a:solidFill>
                  <a:schemeClr val="accent1"/>
                </a:solidFill>
              </a:rPr>
              <a:t>АНАЛІЗ ЧАСТИН СКЛАДНОГО РЕЧЕННЯ</a:t>
            </a:r>
            <a:endParaRPr lang="ru-RU" b="1" dirty="0" smtClean="0">
              <a:solidFill>
                <a:schemeClr val="accent1"/>
              </a:solidFill>
            </a:endParaRPr>
          </a:p>
          <a:p>
            <a:pPr algn="just">
              <a:lnSpc>
                <a:spcPct val="170000"/>
              </a:lnSpc>
            </a:pPr>
            <a:r>
              <a:rPr lang="uk-UA" dirty="0" smtClean="0"/>
              <a:t>1</a:t>
            </a:r>
            <a:r>
              <a:rPr lang="uk-UA" i="1" dirty="0" smtClean="0"/>
              <a:t>. </a:t>
            </a:r>
            <a:r>
              <a:rPr lang="uk-UA" b="1" i="1" dirty="0" smtClean="0"/>
              <a:t>Подив, здивування – це перший вогник</a:t>
            </a:r>
            <a:r>
              <a:rPr lang="uk-UA" i="1" dirty="0" smtClean="0"/>
              <a:t>...</a:t>
            </a:r>
            <a:r>
              <a:rPr lang="uk-UA" dirty="0" smtClean="0"/>
              <a:t> – головна частина. </a:t>
            </a:r>
          </a:p>
          <a:p>
            <a:pPr algn="just">
              <a:lnSpc>
                <a:spcPct val="170000"/>
              </a:lnSpc>
            </a:pPr>
            <a:r>
              <a:rPr lang="uk-UA" dirty="0" smtClean="0"/>
              <a:t>Двоскладне, </a:t>
            </a:r>
            <a:r>
              <a:rPr lang="uk-UA" dirty="0" smtClean="0">
                <a:solidFill>
                  <a:srgbClr val="FF0000"/>
                </a:solidFill>
              </a:rPr>
              <a:t>неповне, пропущена дієслівна зв’язка </a:t>
            </a:r>
            <a:r>
              <a:rPr lang="uk-UA" i="1" dirty="0" smtClean="0">
                <a:solidFill>
                  <a:srgbClr val="FF0000"/>
                </a:solidFill>
              </a:rPr>
              <a:t>є</a:t>
            </a:r>
            <a:r>
              <a:rPr lang="uk-UA" dirty="0" smtClean="0">
                <a:solidFill>
                  <a:srgbClr val="FF0000"/>
                </a:solidFill>
              </a:rPr>
              <a:t>,</a:t>
            </a:r>
            <a:r>
              <a:rPr lang="uk-UA" dirty="0" smtClean="0"/>
              <a:t> поширене, </a:t>
            </a:r>
            <a:r>
              <a:rPr lang="uk-UA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повне</a:t>
            </a:r>
            <a:r>
              <a:rPr lang="uk-UA" dirty="0" smtClean="0"/>
              <a:t>, ускладнене однорідними підметами. </a:t>
            </a:r>
            <a:r>
              <a:rPr lang="uk-UA" i="1" dirty="0" smtClean="0"/>
              <a:t>Подив, здивування – однорідні прості іменникові підмети</a:t>
            </a:r>
            <a:r>
              <a:rPr lang="uk-UA" dirty="0" smtClean="0"/>
              <a:t>. </a:t>
            </a:r>
          </a:p>
          <a:p>
            <a:pPr algn="just">
              <a:lnSpc>
                <a:spcPct val="170000"/>
              </a:lnSpc>
            </a:pPr>
            <a:r>
              <a:rPr lang="uk-UA" i="1" dirty="0" smtClean="0"/>
              <a:t>Це вогник</a:t>
            </a:r>
            <a:r>
              <a:rPr lang="uk-UA" dirty="0" smtClean="0"/>
              <a:t> – складений іменний присудок. </a:t>
            </a:r>
          </a:p>
          <a:p>
            <a:pPr algn="just">
              <a:lnSpc>
                <a:spcPct val="170000"/>
              </a:lnSpc>
            </a:pPr>
            <a:r>
              <a:rPr lang="uk-UA" i="1" dirty="0" smtClean="0"/>
              <a:t>Перший –</a:t>
            </a:r>
            <a:r>
              <a:rPr lang="uk-UA" dirty="0" smtClean="0"/>
              <a:t> узгоджене означення.</a:t>
            </a:r>
          </a:p>
          <a:p>
            <a:pPr algn="just">
              <a:lnSpc>
                <a:spcPct val="170000"/>
              </a:lnSpc>
            </a:pPr>
            <a:r>
              <a:rPr lang="uk-UA" dirty="0" smtClean="0"/>
              <a:t>2</a:t>
            </a:r>
            <a:r>
              <a:rPr lang="uk-UA" i="1" dirty="0" smtClean="0"/>
              <a:t>. </a:t>
            </a:r>
            <a:r>
              <a:rPr lang="uk-UA" b="1" i="1" dirty="0" err="1" smtClean="0"/>
              <a:t>...який</a:t>
            </a:r>
            <a:r>
              <a:rPr lang="uk-UA" b="1" i="1" dirty="0" smtClean="0"/>
              <a:t> запалив смолоскип </a:t>
            </a:r>
            <a:r>
              <a:rPr lang="uk-UA" dirty="0" smtClean="0"/>
              <a:t>– </a:t>
            </a:r>
            <a:r>
              <a:rPr lang="uk-UA" dirty="0" smtClean="0">
                <a:solidFill>
                  <a:srgbClr val="FF0000"/>
                </a:solidFill>
              </a:rPr>
              <a:t>підрядне означальне (ми це вже визначили слайд №6)</a:t>
            </a:r>
            <a:r>
              <a:rPr lang="uk-UA" dirty="0" smtClean="0"/>
              <a:t>, двоскладне, повне, поширене, неускладнене. </a:t>
            </a:r>
            <a:r>
              <a:rPr lang="uk-UA" b="1" i="1" dirty="0" smtClean="0"/>
              <a:t>Який</a:t>
            </a:r>
            <a:r>
              <a:rPr lang="uk-UA" dirty="0" smtClean="0"/>
              <a:t> – простий займенниковий підмет. </a:t>
            </a:r>
            <a:r>
              <a:rPr lang="uk-UA" b="1" i="1" dirty="0" smtClean="0"/>
              <a:t>Запалив</a:t>
            </a:r>
            <a:r>
              <a:rPr lang="uk-UA" dirty="0" smtClean="0"/>
              <a:t> – простий власне-дієслівний присудок. </a:t>
            </a:r>
            <a:r>
              <a:rPr lang="uk-UA" i="1" dirty="0" smtClean="0"/>
              <a:t>Смолоскип</a:t>
            </a:r>
            <a:r>
              <a:rPr lang="uk-UA" dirty="0" smtClean="0"/>
              <a:t> – прямий додаток. </a:t>
            </a:r>
          </a:p>
          <a:p>
            <a:pPr algn="just">
              <a:lnSpc>
                <a:spcPct val="170000"/>
              </a:lnSpc>
            </a:pPr>
            <a:r>
              <a:rPr lang="uk-UA" dirty="0" smtClean="0"/>
              <a:t>3</a:t>
            </a:r>
            <a:r>
              <a:rPr lang="uk-UA" i="1" dirty="0" smtClean="0"/>
              <a:t>. ...</a:t>
            </a:r>
            <a:r>
              <a:rPr lang="uk-UA" b="1" i="1" dirty="0" smtClean="0"/>
              <a:t>і воно, </a:t>
            </a:r>
            <a:r>
              <a:rPr lang="uk-UA" b="1" i="1" dirty="0" smtClean="0">
                <a:solidFill>
                  <a:srgbClr val="FF0000"/>
                </a:solidFill>
              </a:rPr>
              <a:t>слово</a:t>
            </a:r>
            <a:r>
              <a:rPr lang="uk-UA" b="1" i="1" dirty="0" smtClean="0"/>
              <a:t>, горить-палахкотить у нашій мові</a:t>
            </a:r>
            <a:r>
              <a:rPr lang="uk-UA" b="1" dirty="0" smtClean="0"/>
              <a:t> </a:t>
            </a:r>
            <a:r>
              <a:rPr lang="uk-UA" dirty="0" smtClean="0"/>
              <a:t>– двоскладне, поширене, повне, ускладнене </a:t>
            </a:r>
            <a:r>
              <a:rPr lang="uk-UA" dirty="0" smtClean="0">
                <a:solidFill>
                  <a:srgbClr val="FF0000"/>
                </a:solidFill>
              </a:rPr>
              <a:t>уточнюючим підметом – </a:t>
            </a:r>
            <a:r>
              <a:rPr lang="uk-UA" i="1" dirty="0" smtClean="0">
                <a:solidFill>
                  <a:srgbClr val="FF0000"/>
                </a:solidFill>
              </a:rPr>
              <a:t>слово</a:t>
            </a:r>
            <a:r>
              <a:rPr lang="uk-UA" dirty="0" smtClean="0"/>
              <a:t>. </a:t>
            </a:r>
            <a:r>
              <a:rPr lang="uk-UA" i="1" dirty="0" smtClean="0"/>
              <a:t>Воно</a:t>
            </a:r>
            <a:r>
              <a:rPr lang="uk-UA" dirty="0" smtClean="0"/>
              <a:t> – простий підмет. </a:t>
            </a:r>
            <a:r>
              <a:rPr lang="uk-UA" i="1" dirty="0" smtClean="0"/>
              <a:t>Горить-палахкотить</a:t>
            </a:r>
            <a:r>
              <a:rPr lang="uk-UA" dirty="0" smtClean="0"/>
              <a:t> – простий дієслівний присудок. </a:t>
            </a:r>
            <a:r>
              <a:rPr lang="uk-UA" i="1" dirty="0" smtClean="0">
                <a:solidFill>
                  <a:srgbClr val="FF0000"/>
                </a:solidFill>
              </a:rPr>
              <a:t>У мові</a:t>
            </a:r>
            <a:r>
              <a:rPr lang="uk-UA" dirty="0" smtClean="0">
                <a:solidFill>
                  <a:srgbClr val="FF0000"/>
                </a:solidFill>
              </a:rPr>
              <a:t> – непрямий додаток</a:t>
            </a:r>
            <a:r>
              <a:rPr lang="uk-UA" dirty="0" smtClean="0"/>
              <a:t>. </a:t>
            </a:r>
            <a:r>
              <a:rPr lang="uk-UA" i="1" dirty="0" smtClean="0"/>
              <a:t>Нашій</a:t>
            </a:r>
            <a:r>
              <a:rPr lang="uk-UA" dirty="0" smtClean="0"/>
              <a:t> – узгоджене означення. </a:t>
            </a:r>
          </a:p>
          <a:p>
            <a:pPr algn="just">
              <a:lnSpc>
                <a:spcPct val="170000"/>
              </a:lnSpc>
            </a:pPr>
            <a:r>
              <a:rPr lang="uk-UA" dirty="0" smtClean="0"/>
              <a:t>4.</a:t>
            </a:r>
            <a:r>
              <a:rPr lang="uk-UA" i="1" dirty="0" smtClean="0"/>
              <a:t> </a:t>
            </a:r>
            <a:r>
              <a:rPr lang="uk-UA" i="1" dirty="0" err="1" smtClean="0"/>
              <a:t>...до</a:t>
            </a:r>
            <a:r>
              <a:rPr lang="uk-UA" i="1" dirty="0" smtClean="0"/>
              <a:t> нього, як до незгасної зірки, звернені очі й думки мислителя й художника</a:t>
            </a:r>
            <a:r>
              <a:rPr lang="uk-UA" dirty="0" smtClean="0"/>
              <a:t> – двоскладне, поширене, </a:t>
            </a:r>
            <a:r>
              <a:rPr lang="uk-UA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повне</a:t>
            </a:r>
            <a:r>
              <a:rPr lang="uk-UA" dirty="0" smtClean="0"/>
              <a:t>, ускладнене порівняльним зворотом, однорідними підметами й додатками. </a:t>
            </a:r>
            <a:r>
              <a:rPr lang="uk-UA" i="1" dirty="0" smtClean="0"/>
              <a:t>Очі й думки</a:t>
            </a:r>
            <a:r>
              <a:rPr lang="uk-UA" dirty="0" smtClean="0"/>
              <a:t> – однорідні прості підмети. </a:t>
            </a:r>
            <a:r>
              <a:rPr lang="uk-UA" i="1" dirty="0" smtClean="0"/>
              <a:t>Звернені</a:t>
            </a:r>
            <a:r>
              <a:rPr lang="uk-UA" dirty="0" smtClean="0"/>
              <a:t> – складений іменний присудок з пропущеною дієслівною зв’язкою. </a:t>
            </a:r>
            <a:r>
              <a:rPr lang="uk-UA" i="1" dirty="0" smtClean="0"/>
              <a:t>Мислителя й художника</a:t>
            </a:r>
            <a:r>
              <a:rPr lang="uk-UA" dirty="0" smtClean="0"/>
              <a:t> – </a:t>
            </a:r>
            <a:r>
              <a:rPr lang="uk-UA" dirty="0" smtClean="0">
                <a:solidFill>
                  <a:srgbClr val="FF0000"/>
                </a:solidFill>
              </a:rPr>
              <a:t>однорідні прямі додатки</a:t>
            </a:r>
            <a:r>
              <a:rPr lang="uk-UA" dirty="0" smtClean="0"/>
              <a:t>. </a:t>
            </a:r>
            <a:r>
              <a:rPr lang="uk-UA" i="1" dirty="0" smtClean="0"/>
              <a:t>Як до незгасної зірки</a:t>
            </a:r>
            <a:r>
              <a:rPr lang="uk-UA" dirty="0" smtClean="0"/>
              <a:t> ‑ обставина способу дії, виражена порівняльним зворотом.</a:t>
            </a:r>
            <a:r>
              <a:rPr lang="ru-RU" dirty="0" smtClean="0"/>
              <a:t> </a:t>
            </a:r>
          </a:p>
          <a:p>
            <a:pPr algn="just">
              <a:lnSpc>
                <a:spcPct val="170000"/>
              </a:lnSpc>
            </a:pPr>
            <a:r>
              <a:rPr lang="uk-UA" dirty="0" smtClean="0">
                <a:solidFill>
                  <a:srgbClr val="FF0000"/>
                </a:solidFill>
              </a:rPr>
              <a:t>За характером предикативної основи - повне</a:t>
            </a:r>
            <a:endParaRPr lang="ru-RU" dirty="0" smtClean="0">
              <a:solidFill>
                <a:srgbClr val="FF0000"/>
              </a:solidFill>
            </a:endParaRP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476672"/>
            <a:ext cx="8229600" cy="5832053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uk-UA" sz="1800" b="1" dirty="0" smtClean="0"/>
              <a:t>10 КЛАС</a:t>
            </a:r>
          </a:p>
          <a:p>
            <a:pPr algn="just">
              <a:lnSpc>
                <a:spcPct val="150000"/>
              </a:lnSpc>
            </a:pPr>
            <a:r>
              <a:rPr lang="uk-UA" sz="1800" b="1" dirty="0" smtClean="0"/>
              <a:t>ІІ. Запишіть речення, розставте пропущені розділові знаки, побудуйте його структурну схему, зробіть повний синтаксичний розбір (підкреслити члени речення, </a:t>
            </a:r>
            <a:r>
              <a:rPr lang="uk-UA" sz="1800" b="1" dirty="0" smtClean="0">
                <a:solidFill>
                  <a:srgbClr val="FF0000"/>
                </a:solidFill>
              </a:rPr>
              <a:t>надписати над кожним словом частину мови</a:t>
            </a:r>
            <a:r>
              <a:rPr lang="uk-UA" sz="1800" b="1" dirty="0" smtClean="0"/>
              <a:t>, дати загальну характеристику всій конструкції). </a:t>
            </a:r>
            <a:endParaRPr lang="ru-RU" sz="1800" dirty="0" smtClean="0"/>
          </a:p>
          <a:p>
            <a:pPr algn="just">
              <a:lnSpc>
                <a:spcPct val="150000"/>
              </a:lnSpc>
            </a:pPr>
            <a:r>
              <a:rPr lang="uk-UA" sz="1800" b="1" dirty="0" smtClean="0"/>
              <a:t> </a:t>
            </a:r>
            <a:endParaRPr lang="ru-RU" sz="1800" dirty="0" smtClean="0"/>
          </a:p>
          <a:p>
            <a:pPr algn="just">
              <a:lnSpc>
                <a:spcPct val="150000"/>
              </a:lnSpc>
            </a:pPr>
            <a:r>
              <a:rPr lang="uk-UA" sz="1800" dirty="0" smtClean="0"/>
              <a:t>Треба глибоко розуміти що художня мова тільки та невичерпно багата й гарна яка виплекана твоїм рідним народом яка живиться із народного джерела що ніколи не замулюється (Петро Панч).</a:t>
            </a:r>
            <a:endParaRPr lang="ru-RU" sz="1800" dirty="0" smtClean="0"/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1357290" y="1557494"/>
            <a:ext cx="685804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ПОВНИЙ СИНТАКСИЧНИЙ РОЗБІР</a:t>
            </a:r>
          </a:p>
          <a:p>
            <a:pPr marL="0" marR="0" lvl="0" indent="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ЩО</a:t>
            </a:r>
            <a:r>
              <a:rPr kumimoji="0" lang="uk-UA" b="1" i="0" u="none" strike="noStrike" cap="none" normalizeH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МИ ПОВИННІ ВКЛАДАТИ В ЦЕ ПОНЯТТЯ ?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baseline="30000" dirty="0" smtClean="0"/>
              <a:t>1</a:t>
            </a:r>
            <a:r>
              <a:rPr lang="uk-UA" dirty="0" smtClean="0"/>
              <a:t>Запишіть речення, </a:t>
            </a:r>
            <a:r>
              <a:rPr lang="uk-UA" baseline="30000" dirty="0" smtClean="0"/>
              <a:t>2</a:t>
            </a:r>
            <a:r>
              <a:rPr lang="uk-UA" dirty="0" smtClean="0"/>
              <a:t>розставте пропущені розділові знаки, </a:t>
            </a:r>
            <a:r>
              <a:rPr lang="uk-UA" baseline="30000" dirty="0" smtClean="0"/>
              <a:t>3</a:t>
            </a:r>
            <a:r>
              <a:rPr lang="uk-UA" dirty="0" smtClean="0"/>
              <a:t>побудуйте його структурну схему, </a:t>
            </a:r>
            <a:r>
              <a:rPr lang="uk-UA" baseline="30000" dirty="0" smtClean="0"/>
              <a:t>4</a:t>
            </a:r>
            <a:r>
              <a:rPr lang="uk-UA" dirty="0" smtClean="0"/>
              <a:t>зробіть повний синтаксичний розбір (</a:t>
            </a:r>
            <a:r>
              <a:rPr lang="uk-UA" baseline="30000" dirty="0" smtClean="0"/>
              <a:t>4.1.</a:t>
            </a:r>
            <a:r>
              <a:rPr lang="uk-UA" dirty="0" smtClean="0"/>
              <a:t>підкреслити члени речення, </a:t>
            </a:r>
            <a:r>
              <a:rPr lang="uk-UA" baseline="30000" dirty="0" smtClean="0"/>
              <a:t>4.2.</a:t>
            </a:r>
            <a:r>
              <a:rPr lang="uk-UA" dirty="0" smtClean="0">
                <a:solidFill>
                  <a:srgbClr val="FF0000"/>
                </a:solidFill>
              </a:rPr>
              <a:t>надписати над кожним словом частину мови</a:t>
            </a:r>
            <a:r>
              <a:rPr lang="uk-UA" dirty="0" smtClean="0"/>
              <a:t>, </a:t>
            </a:r>
            <a:r>
              <a:rPr lang="uk-UA" baseline="30000" dirty="0" smtClean="0"/>
              <a:t>5</a:t>
            </a:r>
            <a:r>
              <a:rPr lang="uk-UA" dirty="0" smtClean="0"/>
              <a:t>дати загальну характеристику всій конструкції).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1142984"/>
            <a:ext cx="8229600" cy="1214446"/>
          </a:xfrm>
        </p:spPr>
        <p:txBody>
          <a:bodyPr>
            <a:normAutofit fontScale="90000"/>
          </a:bodyPr>
          <a:lstStyle/>
          <a:p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 smtClean="0"/>
              <a:t>СХЕМА АНАЛІЗУ СКЛАДНОГО РЕЧЕННЯ</a:t>
            </a:r>
            <a:br>
              <a:rPr lang="uk-UA" sz="18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 smtClean="0"/>
              <a:t> 1 етап </a:t>
            </a:r>
            <a:br>
              <a:rPr lang="uk-UA" sz="1800" dirty="0" smtClean="0"/>
            </a:br>
            <a:endParaRPr lang="en-US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285992"/>
            <a:ext cx="7343804" cy="3929090"/>
          </a:xfrm>
        </p:spPr>
        <p:txBody>
          <a:bodyPr>
            <a:normAutofit/>
          </a:bodyPr>
          <a:lstStyle/>
          <a:p>
            <a:pPr algn="just"/>
            <a:r>
              <a:rPr lang="uk-UA" sz="1400" dirty="0" smtClean="0"/>
              <a:t>I.  Визначити тип речення за метою висловлювання </a:t>
            </a:r>
          </a:p>
          <a:p>
            <a:pPr algn="just"/>
            <a:r>
              <a:rPr lang="uk-UA" sz="1400" dirty="0" smtClean="0"/>
              <a:t>			(розповідне / питальне / спонукальне).</a:t>
            </a:r>
            <a:endParaRPr lang="en-US" sz="1400" dirty="0" smtClean="0"/>
          </a:p>
          <a:p>
            <a:pPr algn="just"/>
            <a:r>
              <a:rPr lang="uk-UA" sz="1400" dirty="0" smtClean="0"/>
              <a:t>II. За емоційно-експресивним забарвленням </a:t>
            </a:r>
          </a:p>
          <a:p>
            <a:pPr algn="just"/>
            <a:r>
              <a:rPr lang="uk-UA" sz="1400" dirty="0" smtClean="0"/>
              <a:t>			(окличне / неокличне).</a:t>
            </a:r>
            <a:endParaRPr lang="en-US" sz="1400" dirty="0" smtClean="0"/>
          </a:p>
          <a:p>
            <a:pPr algn="just"/>
            <a:r>
              <a:rPr lang="uk-UA" sz="1400" dirty="0" smtClean="0"/>
              <a:t>III. За характером відношення до дійсності </a:t>
            </a:r>
          </a:p>
          <a:p>
            <a:pPr algn="just"/>
            <a:r>
              <a:rPr lang="uk-UA" sz="1400" dirty="0" smtClean="0"/>
              <a:t>			(стверджувальне / заперечне / стверджувально-заперечне).</a:t>
            </a:r>
            <a:endParaRPr lang="en-US" sz="1400" dirty="0" smtClean="0"/>
          </a:p>
          <a:p>
            <a:pPr algn="just"/>
            <a:r>
              <a:rPr lang="uk-UA" sz="1400" dirty="0" smtClean="0"/>
              <a:t>IV. Встановити тип речення за наявністю / відсутністю сполучникових засобів </a:t>
            </a:r>
          </a:p>
          <a:p>
            <a:pPr algn="just"/>
            <a:r>
              <a:rPr lang="uk-UA" sz="1400" dirty="0" smtClean="0"/>
              <a:t>			(сполучникове / чи (і) безсполучникове).</a:t>
            </a:r>
            <a:endParaRPr lang="en-US" sz="1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14348" y="197346"/>
            <a:ext cx="7429552" cy="4201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b="1" u="dbl" dirty="0" smtClean="0"/>
              <a:t>Відповідь</a:t>
            </a:r>
          </a:p>
          <a:p>
            <a:pPr algn="ctr">
              <a:lnSpc>
                <a:spcPct val="150000"/>
              </a:lnSpc>
            </a:pPr>
            <a:r>
              <a:rPr lang="uk-UA" u="dbl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надписати частини мови</a:t>
            </a:r>
            <a:endParaRPr lang="ru-RU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uk-UA" i="1" u="dbl" dirty="0" smtClean="0"/>
              <a:t>Треба</a:t>
            </a:r>
            <a:r>
              <a:rPr lang="uk-UA" i="1" dirty="0" smtClean="0"/>
              <a:t> </a:t>
            </a:r>
            <a:r>
              <a:rPr lang="uk-UA" i="1" u="dotDash" dirty="0" smtClean="0"/>
              <a:t>глибоко</a:t>
            </a:r>
            <a:r>
              <a:rPr lang="uk-UA" i="1" dirty="0" smtClean="0"/>
              <a:t> </a:t>
            </a:r>
            <a:r>
              <a:rPr lang="uk-UA" i="1" u="dbl" dirty="0" smtClean="0"/>
              <a:t>розуміти</a:t>
            </a:r>
            <a:r>
              <a:rPr lang="uk-UA" i="1" dirty="0" smtClean="0"/>
              <a:t>, що </a:t>
            </a:r>
            <a:r>
              <a:rPr lang="uk-UA" i="1" u="wavy" dirty="0" smtClean="0"/>
              <a:t>художня</a:t>
            </a:r>
            <a:r>
              <a:rPr lang="uk-UA" i="1" dirty="0" smtClean="0"/>
              <a:t> </a:t>
            </a:r>
            <a:r>
              <a:rPr lang="uk-UA" i="1" u="sng" dirty="0" smtClean="0"/>
              <a:t>мова</a:t>
            </a:r>
            <a:r>
              <a:rPr lang="uk-UA" i="1" dirty="0" smtClean="0"/>
              <a:t> тільки </a:t>
            </a:r>
            <a:r>
              <a:rPr lang="uk-UA" i="1" u="wavy" dirty="0" smtClean="0"/>
              <a:t>та</a:t>
            </a:r>
            <a:r>
              <a:rPr lang="uk-UA" i="1" dirty="0" smtClean="0"/>
              <a:t> </a:t>
            </a:r>
            <a:r>
              <a:rPr lang="uk-UA" i="1" u="dotDash" dirty="0" smtClean="0"/>
              <a:t>невичерпно</a:t>
            </a:r>
            <a:r>
              <a:rPr lang="uk-UA" i="1" dirty="0" smtClean="0"/>
              <a:t> </a:t>
            </a:r>
            <a:r>
              <a:rPr lang="uk-UA" i="1" u="dbl" dirty="0" smtClean="0"/>
              <a:t>багата</a:t>
            </a:r>
            <a:r>
              <a:rPr lang="uk-UA" i="1" dirty="0" smtClean="0"/>
              <a:t> й </a:t>
            </a:r>
            <a:r>
              <a:rPr lang="uk-UA" i="1" u="dbl" dirty="0" smtClean="0"/>
              <a:t>гарна</a:t>
            </a:r>
            <a:r>
              <a:rPr lang="uk-UA" i="1" dirty="0" smtClean="0"/>
              <a:t>, </a:t>
            </a:r>
            <a:r>
              <a:rPr lang="uk-UA" i="1" u="sng" dirty="0" smtClean="0"/>
              <a:t>яка</a:t>
            </a:r>
            <a:r>
              <a:rPr lang="uk-UA" i="1" dirty="0" smtClean="0"/>
              <a:t> </a:t>
            </a:r>
            <a:r>
              <a:rPr lang="uk-UA" i="1" u="dbl" dirty="0" smtClean="0"/>
              <a:t>виплекана</a:t>
            </a:r>
            <a:r>
              <a:rPr lang="uk-UA" i="1" dirty="0" smtClean="0"/>
              <a:t> </a:t>
            </a:r>
            <a:r>
              <a:rPr lang="uk-UA" i="1" u="wavy" dirty="0" smtClean="0"/>
              <a:t>твоїм</a:t>
            </a:r>
            <a:r>
              <a:rPr lang="uk-UA" i="1" dirty="0" smtClean="0"/>
              <a:t> </a:t>
            </a:r>
            <a:r>
              <a:rPr lang="uk-UA" i="1" u="wavy" dirty="0" smtClean="0"/>
              <a:t>рідним</a:t>
            </a:r>
            <a:r>
              <a:rPr lang="uk-UA" i="1" dirty="0" smtClean="0"/>
              <a:t> </a:t>
            </a:r>
            <a:r>
              <a:rPr lang="uk-UA" i="1" u="dash" dirty="0" smtClean="0"/>
              <a:t>народом</a:t>
            </a:r>
            <a:r>
              <a:rPr lang="uk-UA" i="1" dirty="0" smtClean="0"/>
              <a:t>, </a:t>
            </a:r>
            <a:r>
              <a:rPr lang="uk-UA" i="1" u="sng" dirty="0" smtClean="0"/>
              <a:t>яка</a:t>
            </a:r>
            <a:r>
              <a:rPr lang="uk-UA" i="1" dirty="0" smtClean="0"/>
              <a:t> </a:t>
            </a:r>
            <a:r>
              <a:rPr lang="uk-UA" i="1" u="dbl" dirty="0" smtClean="0"/>
              <a:t>живиться</a:t>
            </a:r>
            <a:r>
              <a:rPr lang="uk-UA" i="1" dirty="0" smtClean="0"/>
              <a:t> </a:t>
            </a:r>
            <a:r>
              <a:rPr lang="uk-UA" u="dash" dirty="0" smtClean="0"/>
              <a:t>із</a:t>
            </a:r>
            <a:r>
              <a:rPr lang="uk-UA" i="1" dirty="0" smtClean="0"/>
              <a:t> </a:t>
            </a:r>
            <a:r>
              <a:rPr lang="uk-UA" i="1" u="wavy" dirty="0" smtClean="0"/>
              <a:t>народного</a:t>
            </a:r>
            <a:r>
              <a:rPr lang="uk-UA" i="1" dirty="0" smtClean="0"/>
              <a:t> </a:t>
            </a:r>
            <a:r>
              <a:rPr lang="uk-UA" i="1" u="dash" dirty="0" smtClean="0"/>
              <a:t>джерела</a:t>
            </a:r>
            <a:r>
              <a:rPr lang="uk-UA" i="1" dirty="0" smtClean="0"/>
              <a:t>, </a:t>
            </a:r>
            <a:r>
              <a:rPr lang="uk-UA" i="1" u="sng" dirty="0" smtClean="0"/>
              <a:t>що</a:t>
            </a:r>
            <a:r>
              <a:rPr lang="uk-UA" i="1" dirty="0" smtClean="0"/>
              <a:t> </a:t>
            </a:r>
            <a:r>
              <a:rPr lang="uk-UA" i="1" u="dotDash" dirty="0" smtClean="0"/>
              <a:t>ніколи</a:t>
            </a:r>
            <a:r>
              <a:rPr lang="uk-UA" i="1" dirty="0" smtClean="0"/>
              <a:t> не </a:t>
            </a:r>
            <a:r>
              <a:rPr lang="uk-UA" i="1" u="dbl" dirty="0" smtClean="0"/>
              <a:t>замулюється</a:t>
            </a:r>
            <a:r>
              <a:rPr lang="uk-UA" i="1" dirty="0" smtClean="0"/>
              <a:t>  (Петро Панч).</a:t>
            </a:r>
            <a:endParaRPr lang="ru-RU" dirty="0" smtClean="0"/>
          </a:p>
          <a:p>
            <a:pPr algn="just">
              <a:lnSpc>
                <a:spcPct val="150000"/>
              </a:lnSpc>
            </a:pPr>
            <a:r>
              <a:rPr lang="uk-UA" dirty="0" smtClean="0"/>
              <a:t>     що?                   яка?    яка?             якого?</a:t>
            </a:r>
            <a:endParaRPr lang="ru-RU" dirty="0" smtClean="0"/>
          </a:p>
          <a:p>
            <a:pPr algn="just">
              <a:lnSpc>
                <a:spcPct val="150000"/>
              </a:lnSpc>
            </a:pPr>
            <a:r>
              <a:rPr lang="uk-UA" dirty="0" smtClean="0"/>
              <a:t> </a:t>
            </a:r>
          </a:p>
          <a:p>
            <a:pPr algn="just">
              <a:lnSpc>
                <a:spcPct val="150000"/>
              </a:lnSpc>
            </a:pPr>
            <a:r>
              <a:rPr lang="uk-UA" dirty="0" smtClean="0"/>
              <a:t> [     ], </a:t>
            </a:r>
            <a:r>
              <a:rPr lang="uk-UA" dirty="0" smtClean="0">
                <a:solidFill>
                  <a:srgbClr val="FF0000"/>
                </a:solidFill>
              </a:rPr>
              <a:t>що</a:t>
            </a:r>
            <a:r>
              <a:rPr lang="uk-UA" dirty="0" smtClean="0"/>
              <a:t> (          ),   (яка …), (</a:t>
            </a:r>
            <a:r>
              <a:rPr lang="uk-UA" dirty="0" err="1" smtClean="0"/>
              <a:t>яка</a:t>
            </a:r>
            <a:r>
              <a:rPr lang="uk-UA" dirty="0" smtClean="0"/>
              <a:t> …  ),   (що …).</a:t>
            </a:r>
            <a:endParaRPr lang="ru-RU" dirty="0" smtClean="0"/>
          </a:p>
          <a:p>
            <a:pPr lvl="0" indent="3429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 flipH="1" flipV="1">
            <a:off x="1007604" y="3465004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>
            <a:off x="2304542" y="3464210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187624" y="3284984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 flipH="1" flipV="1">
            <a:off x="2591780" y="3465004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771800" y="3284984"/>
            <a:ext cx="2376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>
            <a:off x="3635896" y="3429000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5400000">
            <a:off x="4968044" y="3465004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 flipH="1" flipV="1">
            <a:off x="5112060" y="3465004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5292080" y="3284984"/>
            <a:ext cx="9361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5400000">
            <a:off x="6048164" y="3465004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611560" y="-10834"/>
            <a:ext cx="8143932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uk-UA" sz="1200" i="1" u="dbl" dirty="0" smtClean="0"/>
              <a:t>Треба</a:t>
            </a:r>
            <a:r>
              <a:rPr lang="uk-UA" sz="1200" i="1" dirty="0" smtClean="0"/>
              <a:t> </a:t>
            </a:r>
            <a:r>
              <a:rPr lang="uk-UA" sz="1200" i="1" u="dotDash" dirty="0" smtClean="0"/>
              <a:t>глибоко</a:t>
            </a:r>
            <a:r>
              <a:rPr lang="uk-UA" sz="1200" i="1" dirty="0" smtClean="0"/>
              <a:t> </a:t>
            </a:r>
            <a:r>
              <a:rPr lang="uk-UA" sz="1200" i="1" u="dbl" dirty="0" smtClean="0"/>
              <a:t>розуміти</a:t>
            </a:r>
            <a:r>
              <a:rPr lang="uk-UA" sz="1200" i="1" dirty="0" smtClean="0"/>
              <a:t>, що </a:t>
            </a:r>
            <a:r>
              <a:rPr lang="uk-UA" sz="1200" i="1" u="wavy" dirty="0" smtClean="0"/>
              <a:t>художня</a:t>
            </a:r>
            <a:r>
              <a:rPr lang="uk-UA" sz="1200" i="1" dirty="0" smtClean="0"/>
              <a:t> </a:t>
            </a:r>
            <a:r>
              <a:rPr lang="uk-UA" sz="1200" i="1" u="sng" dirty="0" smtClean="0"/>
              <a:t>мова</a:t>
            </a:r>
            <a:r>
              <a:rPr lang="uk-UA" sz="1200" i="1" dirty="0" smtClean="0"/>
              <a:t> тільки </a:t>
            </a:r>
            <a:r>
              <a:rPr lang="uk-UA" sz="1200" i="1" u="wavy" dirty="0" smtClean="0"/>
              <a:t>та</a:t>
            </a:r>
            <a:r>
              <a:rPr lang="uk-UA" sz="1200" i="1" dirty="0" smtClean="0"/>
              <a:t> </a:t>
            </a:r>
            <a:r>
              <a:rPr lang="uk-UA" sz="1200" i="1" u="dotDash" dirty="0" smtClean="0"/>
              <a:t>невичерпно</a:t>
            </a:r>
            <a:r>
              <a:rPr lang="uk-UA" sz="1200" i="1" dirty="0" smtClean="0"/>
              <a:t> </a:t>
            </a:r>
            <a:r>
              <a:rPr lang="uk-UA" sz="1200" i="1" u="dbl" dirty="0" smtClean="0"/>
              <a:t>багата</a:t>
            </a:r>
            <a:r>
              <a:rPr lang="uk-UA" sz="1200" i="1" dirty="0" smtClean="0"/>
              <a:t> й </a:t>
            </a:r>
            <a:r>
              <a:rPr lang="uk-UA" sz="1200" i="1" u="dbl" dirty="0" smtClean="0"/>
              <a:t>гарна</a:t>
            </a:r>
            <a:r>
              <a:rPr lang="uk-UA" sz="1200" i="1" dirty="0" smtClean="0"/>
              <a:t>, </a:t>
            </a:r>
            <a:r>
              <a:rPr lang="uk-UA" sz="1200" i="1" u="sng" dirty="0" smtClean="0"/>
              <a:t>яка</a:t>
            </a:r>
            <a:r>
              <a:rPr lang="uk-UA" sz="1200" i="1" dirty="0" smtClean="0"/>
              <a:t> </a:t>
            </a:r>
            <a:r>
              <a:rPr lang="uk-UA" sz="1200" i="1" u="dbl" dirty="0" smtClean="0"/>
              <a:t>виплекана</a:t>
            </a:r>
            <a:r>
              <a:rPr lang="uk-UA" sz="1200" i="1" dirty="0" smtClean="0"/>
              <a:t> </a:t>
            </a:r>
            <a:r>
              <a:rPr lang="uk-UA" sz="1200" i="1" u="wavy" dirty="0" smtClean="0"/>
              <a:t>твоїм</a:t>
            </a:r>
            <a:r>
              <a:rPr lang="uk-UA" sz="1200" i="1" dirty="0" smtClean="0"/>
              <a:t> </a:t>
            </a:r>
            <a:r>
              <a:rPr lang="uk-UA" sz="1200" i="1" u="wavy" dirty="0" smtClean="0"/>
              <a:t>рідним</a:t>
            </a:r>
            <a:r>
              <a:rPr lang="uk-UA" sz="1200" i="1" dirty="0" smtClean="0"/>
              <a:t> </a:t>
            </a:r>
            <a:r>
              <a:rPr lang="uk-UA" sz="1200" i="1" u="dash" dirty="0" smtClean="0"/>
              <a:t>народом</a:t>
            </a:r>
            <a:r>
              <a:rPr lang="uk-UA" sz="1200" i="1" dirty="0" smtClean="0"/>
              <a:t>, </a:t>
            </a:r>
            <a:r>
              <a:rPr lang="uk-UA" sz="1200" i="1" u="sng" dirty="0" smtClean="0"/>
              <a:t>яка</a:t>
            </a:r>
            <a:r>
              <a:rPr lang="uk-UA" sz="1200" i="1" dirty="0" smtClean="0"/>
              <a:t> </a:t>
            </a:r>
            <a:r>
              <a:rPr lang="uk-UA" sz="1200" i="1" u="dbl" dirty="0" smtClean="0"/>
              <a:t>живиться</a:t>
            </a:r>
            <a:r>
              <a:rPr lang="uk-UA" sz="1200" i="1" dirty="0" smtClean="0"/>
              <a:t> із </a:t>
            </a:r>
            <a:r>
              <a:rPr lang="uk-UA" sz="1200" i="1" u="wavy" dirty="0" smtClean="0"/>
              <a:t>народного</a:t>
            </a:r>
            <a:r>
              <a:rPr lang="uk-UA" sz="1200" i="1" dirty="0" smtClean="0"/>
              <a:t> </a:t>
            </a:r>
            <a:r>
              <a:rPr lang="uk-UA" sz="1200" i="1" u="dash" dirty="0" smtClean="0"/>
              <a:t>джерела</a:t>
            </a:r>
            <a:r>
              <a:rPr lang="uk-UA" sz="1200" i="1" dirty="0" smtClean="0"/>
              <a:t>, </a:t>
            </a:r>
            <a:r>
              <a:rPr lang="uk-UA" sz="1200" i="1" u="sng" dirty="0" smtClean="0"/>
              <a:t>що</a:t>
            </a:r>
            <a:r>
              <a:rPr lang="uk-UA" sz="1200" i="1" dirty="0" smtClean="0"/>
              <a:t> </a:t>
            </a:r>
            <a:r>
              <a:rPr lang="uk-UA" sz="1200" i="1" u="dotDash" dirty="0" smtClean="0"/>
              <a:t>ніколи</a:t>
            </a:r>
            <a:r>
              <a:rPr lang="uk-UA" sz="1200" i="1" dirty="0" smtClean="0"/>
              <a:t> не </a:t>
            </a:r>
            <a:r>
              <a:rPr lang="uk-UA" sz="1200" i="1" u="dbl" dirty="0" smtClean="0"/>
              <a:t>замулюється</a:t>
            </a:r>
            <a:endParaRPr lang="uk-UA" sz="1200" dirty="0" smtClean="0"/>
          </a:p>
          <a:p>
            <a:pPr algn="just"/>
            <a:endParaRPr lang="uk-UA" dirty="0" smtClean="0"/>
          </a:p>
          <a:p>
            <a:pPr algn="just"/>
            <a:r>
              <a:rPr lang="uk-UA" dirty="0" smtClean="0">
                <a:solidFill>
                  <a:srgbClr val="FF0000"/>
                </a:solidFill>
              </a:rPr>
              <a:t>Речення розповідне, неокличне, складне, сполучникове, складнопідрядне, з кількома підрядними, з підрядністю змішаного типу (з послідовною й однорідною).</a:t>
            </a:r>
          </a:p>
          <a:p>
            <a:pPr algn="just"/>
            <a:endParaRPr lang="uk-UA" dirty="0" smtClean="0"/>
          </a:p>
          <a:p>
            <a:pPr algn="just"/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Речення розповідне, неокличне, складне, сполучникове, складнопідрядне. Складається з 5-ти частин, які поєднані сполучником (що – 2 частина) та сполучними словами (3-5 частини). Складнопідрядне речення з послідовною підрядністю та однорідною супідрядністю.</a:t>
            </a:r>
          </a:p>
          <a:p>
            <a:pPr algn="just"/>
            <a:r>
              <a:rPr lang="uk-UA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 підрядна частина – підрядна з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’</a:t>
            </a:r>
            <a:r>
              <a:rPr lang="uk-UA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ясувальна</a:t>
            </a:r>
            <a:endParaRPr lang="uk-UA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uk-UA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2, 3, 4 </a:t>
            </a:r>
            <a:r>
              <a:rPr lang="uk-UA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підр</a:t>
            </a:r>
            <a:r>
              <a:rPr lang="uk-UA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ч. – підрядні означальні.</a:t>
            </a:r>
          </a:p>
          <a:p>
            <a:endParaRPr lang="ru-RU" sz="2400" dirty="0" smtClean="0"/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571472" y="688478"/>
            <a:ext cx="8249000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uk-UA" dirty="0" smtClean="0"/>
              <a:t>1. </a:t>
            </a:r>
            <a:r>
              <a:rPr lang="uk-UA" b="1" i="1" dirty="0" smtClean="0"/>
              <a:t>Треба глибоко розуміти...</a:t>
            </a:r>
            <a:r>
              <a:rPr lang="uk-UA" dirty="0" smtClean="0"/>
              <a:t> – головне, односкладне, безособове, поширене, повне, неускладнене.</a:t>
            </a:r>
            <a:endParaRPr lang="ru-RU" dirty="0" smtClean="0"/>
          </a:p>
          <a:p>
            <a:pPr algn="just"/>
            <a:r>
              <a:rPr lang="uk-UA" i="1" dirty="0" smtClean="0"/>
              <a:t>Треба розуміти</a:t>
            </a:r>
            <a:r>
              <a:rPr lang="uk-UA" dirty="0" smtClean="0"/>
              <a:t> – головний член речення, виражений дієсловом у неозначеній формі, </a:t>
            </a:r>
            <a:r>
              <a:rPr lang="uk-UA" dirty="0" smtClean="0">
                <a:solidFill>
                  <a:srgbClr val="FF0000"/>
                </a:solidFill>
              </a:rPr>
              <a:t>недоконаного виду, неперехідним, І дієвідміна</a:t>
            </a:r>
            <a:r>
              <a:rPr lang="uk-UA" dirty="0" smtClean="0"/>
              <a:t> і присудковим прислівником. </a:t>
            </a:r>
            <a:r>
              <a:rPr lang="uk-UA" i="1" dirty="0" smtClean="0"/>
              <a:t>Глибоко</a:t>
            </a:r>
            <a:r>
              <a:rPr lang="uk-UA" dirty="0" smtClean="0"/>
              <a:t> – обставина способу дії, виражена прислівником </a:t>
            </a:r>
            <a:r>
              <a:rPr lang="uk-UA" dirty="0" smtClean="0">
                <a:solidFill>
                  <a:srgbClr val="FF0000"/>
                </a:solidFill>
              </a:rPr>
              <a:t>способу дії, зв’язок прилягання.</a:t>
            </a:r>
            <a:endParaRPr lang="ru-RU" dirty="0" smtClean="0">
              <a:solidFill>
                <a:srgbClr val="FF0000"/>
              </a:solidFill>
            </a:endParaRPr>
          </a:p>
          <a:p>
            <a:pPr algn="just"/>
            <a:r>
              <a:rPr lang="uk-UA" dirty="0" smtClean="0"/>
              <a:t>2. </a:t>
            </a:r>
            <a:r>
              <a:rPr lang="uk-UA" dirty="0" err="1" smtClean="0"/>
              <a:t>...</a:t>
            </a:r>
            <a:r>
              <a:rPr lang="uk-UA" b="1" i="1" dirty="0" err="1" smtClean="0"/>
              <a:t>що</a:t>
            </a:r>
            <a:r>
              <a:rPr lang="uk-UA" b="1" i="1" dirty="0" smtClean="0"/>
              <a:t> художня мова тільки та невичерпно багата й гарна...</a:t>
            </a:r>
            <a:r>
              <a:rPr lang="uk-UA" b="1" dirty="0" smtClean="0"/>
              <a:t> </a:t>
            </a:r>
            <a:r>
              <a:rPr lang="uk-UA" dirty="0" smtClean="0"/>
              <a:t>– </a:t>
            </a:r>
            <a:r>
              <a:rPr lang="uk-UA" dirty="0" smtClean="0">
                <a:solidFill>
                  <a:srgbClr val="FF0000"/>
                </a:solidFill>
              </a:rPr>
              <a:t>підрядне з’ясувальне,</a:t>
            </a:r>
            <a:r>
              <a:rPr lang="uk-UA" dirty="0" smtClean="0"/>
              <a:t> двоскладне, поширене, ускладнене однорідними присудками, повне.</a:t>
            </a:r>
            <a:endParaRPr lang="ru-RU" dirty="0" smtClean="0"/>
          </a:p>
          <a:p>
            <a:pPr algn="just"/>
            <a:r>
              <a:rPr lang="uk-UA" i="1" dirty="0" smtClean="0"/>
              <a:t>Мова</a:t>
            </a:r>
            <a:r>
              <a:rPr lang="uk-UA" dirty="0" smtClean="0"/>
              <a:t> – підмет простий, виражений іменником – </a:t>
            </a:r>
            <a:r>
              <a:rPr lang="uk-UA" dirty="0" smtClean="0">
                <a:solidFill>
                  <a:srgbClr val="FF0000"/>
                </a:solidFill>
              </a:rPr>
              <a:t>загальна назва, </a:t>
            </a:r>
            <a:r>
              <a:rPr lang="uk-UA" dirty="0" err="1" smtClean="0">
                <a:solidFill>
                  <a:srgbClr val="FF0000"/>
                </a:solidFill>
              </a:rPr>
              <a:t>назва</a:t>
            </a:r>
            <a:r>
              <a:rPr lang="uk-UA" dirty="0" smtClean="0">
                <a:solidFill>
                  <a:srgbClr val="FF0000"/>
                </a:solidFill>
              </a:rPr>
              <a:t> неістоти; іменник жіночого роду, І відміни, твердої групи, у називному відмінку однини</a:t>
            </a:r>
            <a:r>
              <a:rPr lang="uk-UA" dirty="0" smtClean="0"/>
              <a:t>. </a:t>
            </a:r>
            <a:r>
              <a:rPr lang="uk-UA" i="1" dirty="0" smtClean="0"/>
              <a:t>Багата й гарна</a:t>
            </a:r>
            <a:r>
              <a:rPr lang="uk-UA" dirty="0" smtClean="0"/>
              <a:t> – іменна частина складеного іменного присудка, виражена якісним прикметником, </a:t>
            </a:r>
            <a:r>
              <a:rPr lang="uk-UA" dirty="0" smtClean="0">
                <a:solidFill>
                  <a:srgbClr val="FF0000"/>
                </a:solidFill>
              </a:rPr>
              <a:t>жіночого роду, у називному відмінку однини.</a:t>
            </a:r>
            <a:r>
              <a:rPr lang="uk-UA" dirty="0" smtClean="0"/>
              <a:t> </a:t>
            </a:r>
            <a:r>
              <a:rPr lang="uk-UA" i="1" dirty="0" smtClean="0"/>
              <a:t>Художня</a:t>
            </a:r>
            <a:r>
              <a:rPr lang="uk-UA" dirty="0" smtClean="0"/>
              <a:t> – означення, узгоджене, виражене відносним прикметником, </a:t>
            </a:r>
            <a:r>
              <a:rPr lang="uk-UA" dirty="0" smtClean="0">
                <a:solidFill>
                  <a:srgbClr val="FF0000"/>
                </a:solidFill>
              </a:rPr>
              <a:t>жіночого роду, у називному відмінку однини, зв’язок узгодження.</a:t>
            </a:r>
            <a:r>
              <a:rPr lang="uk-UA" dirty="0" smtClean="0"/>
              <a:t> </a:t>
            </a:r>
            <a:r>
              <a:rPr lang="uk-UA" i="1" dirty="0" smtClean="0"/>
              <a:t>Невичерпно</a:t>
            </a:r>
            <a:r>
              <a:rPr lang="uk-UA" dirty="0" smtClean="0"/>
              <a:t> – обставина способу дії, виражена прислівником </a:t>
            </a:r>
            <a:r>
              <a:rPr lang="uk-UA" dirty="0" smtClean="0">
                <a:solidFill>
                  <a:srgbClr val="FF0000"/>
                </a:solidFill>
              </a:rPr>
              <a:t>способу дії, зв’язок прилягання.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3528" y="332656"/>
            <a:ext cx="828092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1600" dirty="0" smtClean="0"/>
              <a:t>3. </a:t>
            </a:r>
            <a:r>
              <a:rPr lang="uk-UA" sz="1600" b="1" dirty="0" err="1" smtClean="0"/>
              <a:t>...</a:t>
            </a:r>
            <a:r>
              <a:rPr lang="uk-UA" sz="1600" b="1" i="1" dirty="0" err="1" smtClean="0"/>
              <a:t>яка</a:t>
            </a:r>
            <a:r>
              <a:rPr lang="uk-UA" sz="1600" b="1" i="1" dirty="0" smtClean="0"/>
              <a:t> виплекана твоїм рідним народом..</a:t>
            </a:r>
            <a:r>
              <a:rPr lang="uk-UA" sz="1600" i="1" dirty="0" smtClean="0"/>
              <a:t>.</a:t>
            </a:r>
            <a:r>
              <a:rPr lang="uk-UA" sz="1600" dirty="0" smtClean="0"/>
              <a:t> – </a:t>
            </a:r>
            <a:r>
              <a:rPr lang="uk-UA" sz="1600" dirty="0" smtClean="0">
                <a:solidFill>
                  <a:srgbClr val="FF0000"/>
                </a:solidFill>
              </a:rPr>
              <a:t>підрядне означальне</a:t>
            </a:r>
            <a:r>
              <a:rPr lang="uk-UA" sz="1600" dirty="0" smtClean="0"/>
              <a:t>, двоскладне,  поширене, неускладнене, </a:t>
            </a:r>
            <a:r>
              <a:rPr lang="uk-UA" sz="1600" dirty="0" smtClean="0">
                <a:solidFill>
                  <a:srgbClr val="FF0000"/>
                </a:solidFill>
              </a:rPr>
              <a:t>повне</a:t>
            </a:r>
            <a:r>
              <a:rPr lang="uk-UA" sz="1600" dirty="0" smtClean="0"/>
              <a:t>.</a:t>
            </a:r>
            <a:endParaRPr lang="ru-RU" sz="1600" dirty="0" smtClean="0"/>
          </a:p>
          <a:p>
            <a:pPr algn="just"/>
            <a:r>
              <a:rPr lang="uk-UA" sz="1600" i="1" dirty="0" smtClean="0"/>
              <a:t>Яка</a:t>
            </a:r>
            <a:r>
              <a:rPr lang="uk-UA" sz="1600" dirty="0" smtClean="0"/>
              <a:t> – підмет простий, виражений відносним займенником, </a:t>
            </a:r>
            <a:r>
              <a:rPr lang="uk-UA" sz="1600" dirty="0" smtClean="0">
                <a:solidFill>
                  <a:srgbClr val="FF0000"/>
                </a:solidFill>
              </a:rPr>
              <a:t>жіночого роду, у називному відмінку однини</a:t>
            </a:r>
            <a:r>
              <a:rPr lang="uk-UA" sz="1600" dirty="0" smtClean="0"/>
              <a:t>. </a:t>
            </a:r>
            <a:r>
              <a:rPr lang="uk-UA" sz="1600" i="1" dirty="0" smtClean="0"/>
              <a:t>Виплекана</a:t>
            </a:r>
            <a:r>
              <a:rPr lang="uk-UA" sz="1600" dirty="0" smtClean="0"/>
              <a:t> – іменна частина складеного іменного присудка, виражена дієприкметником </a:t>
            </a:r>
            <a:r>
              <a:rPr lang="uk-UA" sz="1600" dirty="0" smtClean="0">
                <a:solidFill>
                  <a:srgbClr val="FF0000"/>
                </a:solidFill>
              </a:rPr>
              <a:t>пасивного стану, доконаного виду, минулого часу, жіночого роду</a:t>
            </a:r>
            <a:r>
              <a:rPr lang="uk-UA" sz="1600" dirty="0" smtClean="0"/>
              <a:t>. </a:t>
            </a:r>
            <a:r>
              <a:rPr lang="uk-UA" sz="1600" i="1" dirty="0" smtClean="0"/>
              <a:t>Народом</a:t>
            </a:r>
            <a:r>
              <a:rPr lang="uk-UA" sz="1600" dirty="0" smtClean="0"/>
              <a:t> – додаток, непрямий, виражений іменником – </a:t>
            </a:r>
            <a:r>
              <a:rPr lang="uk-UA" sz="1600" dirty="0" smtClean="0">
                <a:solidFill>
                  <a:srgbClr val="FF0000"/>
                </a:solidFill>
              </a:rPr>
              <a:t>загальна назва, </a:t>
            </a:r>
            <a:r>
              <a:rPr lang="uk-UA" sz="1600" dirty="0" err="1" smtClean="0">
                <a:solidFill>
                  <a:srgbClr val="FF0000"/>
                </a:solidFill>
              </a:rPr>
              <a:t>назва</a:t>
            </a:r>
            <a:r>
              <a:rPr lang="uk-UA" sz="1600" dirty="0" smtClean="0">
                <a:solidFill>
                  <a:srgbClr val="FF0000"/>
                </a:solidFill>
              </a:rPr>
              <a:t> істот; іменник чоловічого роду,  ІІ відміни, твердої групи, в орудному відмінку однини, зв’язок керування</a:t>
            </a:r>
            <a:r>
              <a:rPr lang="uk-UA" sz="1600" dirty="0" smtClean="0"/>
              <a:t>. </a:t>
            </a:r>
            <a:r>
              <a:rPr lang="uk-UA" sz="1600" i="1" dirty="0" smtClean="0"/>
              <a:t>Рідним</a:t>
            </a:r>
            <a:r>
              <a:rPr lang="uk-UA" sz="1600" dirty="0" smtClean="0"/>
              <a:t> – означення, узгоджене, виражене якісним прикметником, </a:t>
            </a:r>
            <a:r>
              <a:rPr lang="uk-UA" sz="1600" dirty="0" smtClean="0">
                <a:solidFill>
                  <a:srgbClr val="FF0000"/>
                </a:solidFill>
              </a:rPr>
              <a:t>в орудному відмінку однини, зв’язок узгодження. </a:t>
            </a:r>
            <a:r>
              <a:rPr lang="uk-UA" sz="1600" i="1" dirty="0" smtClean="0">
                <a:solidFill>
                  <a:srgbClr val="FF0000"/>
                </a:solidFill>
              </a:rPr>
              <a:t>Твоїм</a:t>
            </a:r>
            <a:r>
              <a:rPr lang="uk-UA" sz="1600" dirty="0" smtClean="0">
                <a:solidFill>
                  <a:srgbClr val="FF0000"/>
                </a:solidFill>
              </a:rPr>
              <a:t> – означення, узгоджене,  виражене присвійним займенником, в орудному відмінку однини</a:t>
            </a:r>
            <a:r>
              <a:rPr lang="uk-UA" sz="1600" dirty="0" smtClean="0"/>
              <a:t>.</a:t>
            </a:r>
            <a:endParaRPr lang="ru-RU" sz="1600" dirty="0" smtClean="0"/>
          </a:p>
          <a:p>
            <a:pPr algn="just"/>
            <a:r>
              <a:rPr lang="uk-UA" sz="1600" dirty="0" smtClean="0"/>
              <a:t>4. </a:t>
            </a:r>
            <a:r>
              <a:rPr lang="uk-UA" sz="1600" b="1" dirty="0" err="1" smtClean="0"/>
              <a:t>...</a:t>
            </a:r>
            <a:r>
              <a:rPr lang="uk-UA" sz="1600" b="1" i="1" dirty="0" err="1" smtClean="0"/>
              <a:t>яка</a:t>
            </a:r>
            <a:r>
              <a:rPr lang="uk-UA" sz="1600" b="1" i="1" dirty="0" smtClean="0"/>
              <a:t> живиться із народного джерела...</a:t>
            </a:r>
            <a:r>
              <a:rPr lang="uk-UA" sz="1600" dirty="0" smtClean="0"/>
              <a:t> – </a:t>
            </a:r>
            <a:r>
              <a:rPr lang="uk-UA" sz="1600" dirty="0" smtClean="0">
                <a:solidFill>
                  <a:srgbClr val="FF0000"/>
                </a:solidFill>
              </a:rPr>
              <a:t>підрядне означальне,</a:t>
            </a:r>
            <a:r>
              <a:rPr lang="uk-UA" sz="1600" dirty="0" smtClean="0"/>
              <a:t> двоскладне, поширене, неускладнене, </a:t>
            </a:r>
            <a:r>
              <a:rPr lang="uk-UA" sz="1600" dirty="0" smtClean="0">
                <a:solidFill>
                  <a:srgbClr val="FF0000"/>
                </a:solidFill>
              </a:rPr>
              <a:t>повне</a:t>
            </a:r>
            <a:r>
              <a:rPr lang="uk-UA" sz="1600" dirty="0" smtClean="0"/>
              <a:t>.</a:t>
            </a:r>
            <a:endParaRPr lang="ru-RU" sz="1600" dirty="0" smtClean="0"/>
          </a:p>
          <a:p>
            <a:pPr algn="just"/>
            <a:r>
              <a:rPr lang="uk-UA" sz="1600" i="1" dirty="0" smtClean="0"/>
              <a:t>Яка </a:t>
            </a:r>
            <a:r>
              <a:rPr lang="uk-UA" sz="1600" dirty="0" smtClean="0"/>
              <a:t>– підмет простий, виражений відносним займенником, </a:t>
            </a:r>
            <a:r>
              <a:rPr lang="uk-UA" sz="1600" dirty="0" smtClean="0">
                <a:solidFill>
                  <a:srgbClr val="FF0000"/>
                </a:solidFill>
              </a:rPr>
              <a:t>жіночого роду, у називному відмінку однини</a:t>
            </a:r>
            <a:r>
              <a:rPr lang="uk-UA" sz="1600" dirty="0" smtClean="0"/>
              <a:t>. </a:t>
            </a:r>
            <a:r>
              <a:rPr lang="uk-UA" sz="1600" i="1" dirty="0" smtClean="0"/>
              <a:t>Живиться</a:t>
            </a:r>
            <a:r>
              <a:rPr lang="uk-UA" sz="1600" dirty="0" smtClean="0"/>
              <a:t> – простий дієслівний присудок, виражений дієсловом, </a:t>
            </a:r>
            <a:r>
              <a:rPr lang="uk-UA" sz="1600" dirty="0" smtClean="0">
                <a:solidFill>
                  <a:srgbClr val="FF0000"/>
                </a:solidFill>
              </a:rPr>
              <a:t>недоконаного виду, неперехідним, дійсного  способу, теперішнього часу, 3 особи однини, ІІ дієвідміна.</a:t>
            </a:r>
            <a:r>
              <a:rPr lang="uk-UA" sz="1600" dirty="0" smtClean="0"/>
              <a:t> </a:t>
            </a:r>
            <a:r>
              <a:rPr lang="uk-UA" sz="1600" i="1" dirty="0" smtClean="0"/>
              <a:t>Із джерела</a:t>
            </a:r>
            <a:r>
              <a:rPr lang="uk-UA" sz="1600" dirty="0" smtClean="0"/>
              <a:t> – додаток, непрямий, виражений іменником – </a:t>
            </a:r>
            <a:r>
              <a:rPr lang="uk-UA" sz="1600" dirty="0" smtClean="0">
                <a:solidFill>
                  <a:srgbClr val="FF0000"/>
                </a:solidFill>
              </a:rPr>
              <a:t>загальна назва, </a:t>
            </a:r>
            <a:r>
              <a:rPr lang="uk-UA" sz="1600" dirty="0" err="1" smtClean="0">
                <a:solidFill>
                  <a:srgbClr val="FF0000"/>
                </a:solidFill>
              </a:rPr>
              <a:t>назва</a:t>
            </a:r>
            <a:r>
              <a:rPr lang="uk-UA" sz="1600" dirty="0" smtClean="0">
                <a:solidFill>
                  <a:srgbClr val="FF0000"/>
                </a:solidFill>
              </a:rPr>
              <a:t> неістоти; іменник середнього роду, ІІ відміни, твердої групи, в родовому відмінку однини, з непохідним прийменником </a:t>
            </a:r>
            <a:r>
              <a:rPr lang="uk-UA" sz="1600" i="1" dirty="0" smtClean="0">
                <a:solidFill>
                  <a:srgbClr val="FF0000"/>
                </a:solidFill>
              </a:rPr>
              <a:t>із</a:t>
            </a:r>
            <a:r>
              <a:rPr lang="uk-UA" sz="1600" dirty="0" smtClean="0">
                <a:solidFill>
                  <a:srgbClr val="FF0000"/>
                </a:solidFill>
              </a:rPr>
              <a:t>, зв’язок керування</a:t>
            </a:r>
            <a:r>
              <a:rPr lang="uk-UA" sz="1600" dirty="0" smtClean="0"/>
              <a:t>. </a:t>
            </a:r>
            <a:r>
              <a:rPr lang="uk-UA" sz="1600" i="1" dirty="0" smtClean="0"/>
              <a:t>Народного</a:t>
            </a:r>
            <a:r>
              <a:rPr lang="uk-UA" sz="1600" dirty="0" smtClean="0"/>
              <a:t> – означення, узгоджене, виражене відносним прикметником, </a:t>
            </a:r>
            <a:r>
              <a:rPr lang="uk-UA" sz="1600" dirty="0" smtClean="0">
                <a:solidFill>
                  <a:srgbClr val="FF0000"/>
                </a:solidFill>
              </a:rPr>
              <a:t>середнього роду,  у родовому відмінку однини.</a:t>
            </a:r>
            <a:endParaRPr lang="ru-RU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268760"/>
            <a:ext cx="84249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uk-UA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uk-UA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Займ</a:t>
            </a:r>
            <a:r>
              <a:rPr lang="uk-UA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    </a:t>
            </a:r>
            <a:r>
              <a:rPr lang="uk-UA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присл</a:t>
            </a:r>
            <a:r>
              <a:rPr lang="uk-UA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частка дієслово</a:t>
            </a:r>
          </a:p>
          <a:p>
            <a:pPr algn="just">
              <a:lnSpc>
                <a:spcPct val="150000"/>
              </a:lnSpc>
            </a:pPr>
            <a:r>
              <a:rPr lang="uk-UA" sz="2000" dirty="0" smtClean="0"/>
              <a:t>5. </a:t>
            </a:r>
            <a:r>
              <a:rPr lang="uk-UA" sz="2000" b="1" dirty="0" err="1" smtClean="0"/>
              <a:t>...</a:t>
            </a:r>
            <a:r>
              <a:rPr lang="uk-UA" sz="2000" b="1" i="1" dirty="0" err="1" smtClean="0"/>
              <a:t>що</a:t>
            </a:r>
            <a:r>
              <a:rPr lang="uk-UA" sz="2000" b="1" i="1" dirty="0" smtClean="0"/>
              <a:t> ніколи не замулюється</a:t>
            </a:r>
            <a:r>
              <a:rPr lang="uk-UA" sz="2000" dirty="0" smtClean="0"/>
              <a:t> – двоскладне, поширене, повне, неускладнене.</a:t>
            </a:r>
            <a:endParaRPr lang="ru-RU" sz="2000" dirty="0" smtClean="0"/>
          </a:p>
          <a:p>
            <a:pPr algn="just">
              <a:lnSpc>
                <a:spcPct val="150000"/>
              </a:lnSpc>
            </a:pPr>
            <a:r>
              <a:rPr lang="uk-UA" sz="2000" i="1" dirty="0" smtClean="0"/>
              <a:t>що</a:t>
            </a:r>
            <a:r>
              <a:rPr lang="uk-UA" sz="2000" dirty="0" smtClean="0"/>
              <a:t> – підмет простий, </a:t>
            </a:r>
            <a:r>
              <a:rPr lang="uk-UA" sz="2000" i="1" dirty="0" smtClean="0"/>
              <a:t>не замулюється </a:t>
            </a:r>
            <a:r>
              <a:rPr lang="uk-UA" sz="2000" dirty="0" smtClean="0"/>
              <a:t> – простий дієслівний присудок, </a:t>
            </a:r>
            <a:r>
              <a:rPr lang="uk-UA" sz="2000" i="1" dirty="0" smtClean="0"/>
              <a:t>ніколи </a:t>
            </a:r>
            <a:r>
              <a:rPr lang="uk-UA" sz="2000" dirty="0" smtClean="0"/>
              <a:t>– обставина часу.</a:t>
            </a:r>
          </a:p>
          <a:p>
            <a:pPr algn="just">
              <a:lnSpc>
                <a:spcPct val="150000"/>
              </a:lnSpc>
            </a:pPr>
            <a:endParaRPr lang="uk-UA" sz="2000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Багатокомпонентне складне речення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uk-UA" sz="2000" dirty="0" smtClean="0"/>
              <a:t>Дмитро уважним поглядом вдивляється в далечінь мов читає живу книгу ланів у плюскіт стебла непомітно вплітаються голоси його великої рідні і кожне поле дивиться на нього допитливими очима друзів що мов казку підводили до сонця народне добро (М.Стельмах)</a:t>
            </a:r>
            <a:endParaRPr lang="ru-RU" sz="20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Етапи аналізу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1.Розставити розділові знаки, визначити частини мови</a:t>
            </a:r>
          </a:p>
          <a:p>
            <a:pPr algn="just"/>
            <a:r>
              <a:rPr lang="uk-UA" dirty="0" smtClean="0"/>
              <a:t>Дмитро уважним поглядом вдивляється в далечінь, мов читає живу книгу ланів; у плюскіт стебла непомітно вплітаються голоси його великої рідні, і кожне поле дивиться на нього допитливими очима друзів, що, мов казку, підводили до сонця народне добро (М.Стельмах).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1800" dirty="0" smtClean="0"/>
              <a:t>2. Підкреслити члени речення. 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  <a:prstDash val="dashDot"/>
          </a:ln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uk-UA" sz="2000" u="sng" dirty="0" smtClean="0"/>
              <a:t>Дмитро</a:t>
            </a:r>
            <a:r>
              <a:rPr lang="uk-UA" sz="2000" dirty="0" smtClean="0"/>
              <a:t> </a:t>
            </a:r>
            <a:r>
              <a:rPr lang="uk-UA" sz="2000" u="wavy" dirty="0" smtClean="0"/>
              <a:t>уважним</a:t>
            </a:r>
            <a:r>
              <a:rPr lang="uk-UA" sz="2000" dirty="0" smtClean="0"/>
              <a:t> </a:t>
            </a:r>
            <a:r>
              <a:rPr lang="uk-UA" sz="2000" u="dotDash" dirty="0" smtClean="0"/>
              <a:t>поглядом</a:t>
            </a:r>
            <a:r>
              <a:rPr lang="uk-UA" sz="2000" dirty="0" smtClean="0"/>
              <a:t> </a:t>
            </a:r>
            <a:r>
              <a:rPr lang="uk-UA" sz="2000" u="dbl" dirty="0" smtClean="0"/>
              <a:t>вдивляється</a:t>
            </a:r>
            <a:r>
              <a:rPr lang="uk-UA" sz="2000" dirty="0" smtClean="0"/>
              <a:t> </a:t>
            </a:r>
            <a:r>
              <a:rPr lang="uk-UA" sz="2000" u="dotDash" dirty="0" smtClean="0"/>
              <a:t>в далечінь</a:t>
            </a:r>
            <a:r>
              <a:rPr lang="uk-UA" sz="2000" dirty="0" smtClean="0"/>
              <a:t>, мов </a:t>
            </a:r>
            <a:r>
              <a:rPr lang="uk-UA" sz="2000" u="dbl" dirty="0" smtClean="0"/>
              <a:t>читає</a:t>
            </a:r>
            <a:r>
              <a:rPr lang="uk-UA" sz="2000" dirty="0" smtClean="0"/>
              <a:t> </a:t>
            </a:r>
            <a:r>
              <a:rPr lang="uk-UA" sz="2000" u="wavy" dirty="0" smtClean="0"/>
              <a:t>живу</a:t>
            </a:r>
            <a:r>
              <a:rPr lang="uk-UA" sz="2000" dirty="0" smtClean="0"/>
              <a:t> </a:t>
            </a:r>
            <a:r>
              <a:rPr lang="uk-UA" sz="2000" u="dash" dirty="0" smtClean="0"/>
              <a:t>книгу</a:t>
            </a:r>
            <a:r>
              <a:rPr lang="uk-UA" sz="2000" dirty="0" smtClean="0"/>
              <a:t> </a:t>
            </a:r>
            <a:r>
              <a:rPr lang="uk-UA" sz="2000" u="wavy" dirty="0" smtClean="0"/>
              <a:t>ланів</a:t>
            </a:r>
            <a:r>
              <a:rPr lang="uk-UA" sz="2000" dirty="0" smtClean="0"/>
              <a:t>; </a:t>
            </a:r>
            <a:r>
              <a:rPr lang="uk-UA" sz="2000" u="dotDash" dirty="0" smtClean="0"/>
              <a:t>у плюскіт</a:t>
            </a:r>
            <a:r>
              <a:rPr lang="uk-UA" sz="2000" dirty="0" smtClean="0"/>
              <a:t> </a:t>
            </a:r>
            <a:r>
              <a:rPr lang="uk-UA" sz="2000" u="wavy" dirty="0" smtClean="0"/>
              <a:t>стебла</a:t>
            </a:r>
            <a:r>
              <a:rPr lang="uk-UA" sz="2000" dirty="0" smtClean="0"/>
              <a:t> </a:t>
            </a:r>
            <a:r>
              <a:rPr lang="uk-UA" sz="2000" u="dotDash" dirty="0" smtClean="0"/>
              <a:t>непомітно</a:t>
            </a:r>
            <a:r>
              <a:rPr lang="uk-UA" sz="2000" dirty="0" smtClean="0"/>
              <a:t> </a:t>
            </a:r>
            <a:r>
              <a:rPr lang="uk-UA" sz="2000" u="dbl" dirty="0" smtClean="0"/>
              <a:t>вплітаються</a:t>
            </a:r>
            <a:r>
              <a:rPr lang="uk-UA" sz="2000" dirty="0" smtClean="0"/>
              <a:t> </a:t>
            </a:r>
            <a:r>
              <a:rPr lang="uk-UA" sz="2000" u="sng" dirty="0" smtClean="0"/>
              <a:t>голоси</a:t>
            </a:r>
            <a:r>
              <a:rPr lang="uk-UA" sz="2000" dirty="0" smtClean="0"/>
              <a:t> </a:t>
            </a:r>
            <a:r>
              <a:rPr lang="uk-UA" sz="2000" u="wavy" dirty="0" smtClean="0"/>
              <a:t>його</a:t>
            </a:r>
            <a:r>
              <a:rPr lang="uk-UA" sz="2000" dirty="0" smtClean="0"/>
              <a:t> </a:t>
            </a:r>
            <a:r>
              <a:rPr lang="uk-UA" sz="2000" u="wavy" dirty="0" smtClean="0"/>
              <a:t>великої</a:t>
            </a:r>
            <a:r>
              <a:rPr lang="uk-UA" sz="2000" dirty="0" smtClean="0"/>
              <a:t> </a:t>
            </a:r>
            <a:r>
              <a:rPr lang="uk-UA" sz="2000" u="wavy" dirty="0" smtClean="0"/>
              <a:t>рідні</a:t>
            </a:r>
            <a:r>
              <a:rPr lang="uk-UA" sz="2000" dirty="0" smtClean="0"/>
              <a:t>, і </a:t>
            </a:r>
            <a:r>
              <a:rPr lang="uk-UA" sz="2000" u="wavy" dirty="0" smtClean="0"/>
              <a:t>кожне</a:t>
            </a:r>
            <a:r>
              <a:rPr lang="uk-UA" sz="2000" dirty="0" smtClean="0"/>
              <a:t> </a:t>
            </a:r>
            <a:r>
              <a:rPr lang="uk-UA" sz="2000" u="sng" dirty="0" smtClean="0"/>
              <a:t>поле</a:t>
            </a:r>
            <a:r>
              <a:rPr lang="uk-UA" sz="2000" dirty="0" smtClean="0"/>
              <a:t> </a:t>
            </a:r>
            <a:r>
              <a:rPr lang="uk-UA" sz="2000" u="dbl" dirty="0" smtClean="0"/>
              <a:t>дивиться</a:t>
            </a:r>
            <a:r>
              <a:rPr lang="uk-UA" sz="2000" dirty="0" smtClean="0"/>
              <a:t> </a:t>
            </a:r>
            <a:r>
              <a:rPr lang="uk-UA" sz="2000" u="dash" dirty="0" smtClean="0"/>
              <a:t>на нього</a:t>
            </a:r>
            <a:r>
              <a:rPr lang="uk-UA" sz="2000" dirty="0" smtClean="0"/>
              <a:t> </a:t>
            </a:r>
            <a:r>
              <a:rPr lang="uk-UA" sz="2000" u="wavy" dirty="0" smtClean="0"/>
              <a:t>допитливими</a:t>
            </a:r>
            <a:r>
              <a:rPr lang="uk-UA" sz="2000" dirty="0" smtClean="0"/>
              <a:t> </a:t>
            </a:r>
            <a:r>
              <a:rPr lang="uk-UA" sz="2000" u="dotDash" dirty="0" smtClean="0"/>
              <a:t>очима</a:t>
            </a:r>
            <a:r>
              <a:rPr lang="uk-UA" sz="2000" dirty="0" smtClean="0"/>
              <a:t> </a:t>
            </a:r>
            <a:r>
              <a:rPr lang="uk-UA" sz="2000" u="wavy" dirty="0" smtClean="0"/>
              <a:t>друзів</a:t>
            </a:r>
            <a:r>
              <a:rPr lang="uk-UA" sz="2000" dirty="0" smtClean="0"/>
              <a:t>, </a:t>
            </a:r>
            <a:r>
              <a:rPr lang="uk-UA" sz="2000" u="sng" dirty="0" smtClean="0"/>
              <a:t>що</a:t>
            </a:r>
            <a:r>
              <a:rPr lang="uk-UA" sz="2000" dirty="0" smtClean="0"/>
              <a:t>, </a:t>
            </a:r>
            <a:r>
              <a:rPr lang="uk-UA" sz="2000" u="dotDash" dirty="0" smtClean="0"/>
              <a:t>мов казку</a:t>
            </a:r>
            <a:r>
              <a:rPr lang="uk-UA" sz="2000" dirty="0" smtClean="0"/>
              <a:t>, </a:t>
            </a:r>
            <a:r>
              <a:rPr lang="uk-UA" sz="2000" u="dbl" dirty="0" smtClean="0"/>
              <a:t>підводили</a:t>
            </a:r>
            <a:r>
              <a:rPr lang="uk-UA" sz="2000" dirty="0" smtClean="0"/>
              <a:t> </a:t>
            </a:r>
            <a:r>
              <a:rPr lang="uk-UA" sz="2000" u="dotDash" dirty="0" smtClean="0"/>
              <a:t>до сонця</a:t>
            </a:r>
            <a:r>
              <a:rPr lang="uk-UA" sz="2000" dirty="0" smtClean="0"/>
              <a:t> </a:t>
            </a:r>
            <a:r>
              <a:rPr lang="uk-UA" sz="2000" u="wavy" dirty="0" smtClean="0"/>
              <a:t>народне</a:t>
            </a:r>
            <a:r>
              <a:rPr lang="uk-UA" sz="2000" dirty="0" smtClean="0"/>
              <a:t> </a:t>
            </a:r>
            <a:r>
              <a:rPr lang="uk-UA" sz="2000" u="dash" dirty="0" smtClean="0"/>
              <a:t>добро</a:t>
            </a:r>
            <a:r>
              <a:rPr lang="uk-UA" sz="2000" dirty="0" smtClean="0"/>
              <a:t> (М.Стельмах)</a:t>
            </a:r>
            <a:endParaRPr lang="ru-RU" sz="2000" dirty="0" smtClean="0"/>
          </a:p>
          <a:p>
            <a:pPr algn="just">
              <a:lnSpc>
                <a:spcPct val="150000"/>
              </a:lnSpc>
            </a:pPr>
            <a:endParaRPr lang="ru-RU" sz="20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pPr algn="just"/>
            <a:r>
              <a:rPr lang="uk-UA" sz="1800" dirty="0" smtClean="0"/>
              <a:t>3.Подати структурну схему та загальну характеристику речення 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184576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sz="1400" u="sng" dirty="0" smtClean="0"/>
              <a:t>Дмитро</a:t>
            </a:r>
            <a:r>
              <a:rPr lang="uk-UA" sz="1400" dirty="0" smtClean="0"/>
              <a:t> </a:t>
            </a:r>
            <a:r>
              <a:rPr lang="uk-UA" sz="1400" u="wavy" dirty="0" smtClean="0"/>
              <a:t>уважним</a:t>
            </a:r>
            <a:r>
              <a:rPr lang="uk-UA" sz="1400" dirty="0" smtClean="0"/>
              <a:t> </a:t>
            </a:r>
            <a:r>
              <a:rPr lang="uk-UA" sz="1400" u="dotDash" dirty="0" smtClean="0"/>
              <a:t>поглядом</a:t>
            </a:r>
            <a:r>
              <a:rPr lang="uk-UA" sz="1400" dirty="0" smtClean="0"/>
              <a:t> </a:t>
            </a:r>
            <a:r>
              <a:rPr lang="uk-UA" sz="1400" u="dbl" dirty="0" smtClean="0"/>
              <a:t>вдивляється</a:t>
            </a:r>
            <a:r>
              <a:rPr lang="uk-UA" sz="1400" dirty="0" smtClean="0"/>
              <a:t> </a:t>
            </a:r>
            <a:r>
              <a:rPr lang="uk-UA" sz="1400" u="dotDash" dirty="0" smtClean="0"/>
              <a:t>в далечінь</a:t>
            </a:r>
            <a:r>
              <a:rPr lang="uk-UA" sz="1400" dirty="0" smtClean="0"/>
              <a:t>, мов </a:t>
            </a:r>
            <a:r>
              <a:rPr lang="uk-UA" sz="1400" u="dbl" dirty="0" smtClean="0"/>
              <a:t>читає</a:t>
            </a:r>
            <a:r>
              <a:rPr lang="uk-UA" sz="1400" dirty="0" smtClean="0"/>
              <a:t> </a:t>
            </a:r>
            <a:r>
              <a:rPr lang="uk-UA" sz="1400" u="wavy" dirty="0" smtClean="0"/>
              <a:t>живу</a:t>
            </a:r>
            <a:r>
              <a:rPr lang="uk-UA" sz="1400" dirty="0" smtClean="0"/>
              <a:t> </a:t>
            </a:r>
            <a:r>
              <a:rPr lang="uk-UA" sz="1400" u="dash" dirty="0" smtClean="0"/>
              <a:t>книгу</a:t>
            </a:r>
            <a:r>
              <a:rPr lang="uk-UA" sz="1400" dirty="0" smtClean="0"/>
              <a:t> </a:t>
            </a:r>
            <a:r>
              <a:rPr lang="uk-UA" sz="1400" u="wavy" dirty="0" smtClean="0"/>
              <a:t>ланів</a:t>
            </a:r>
            <a:r>
              <a:rPr lang="uk-UA" sz="1400" dirty="0" smtClean="0"/>
              <a:t>; </a:t>
            </a:r>
            <a:r>
              <a:rPr lang="uk-UA" sz="1400" u="dotDash" dirty="0" smtClean="0"/>
              <a:t>у плюскіт</a:t>
            </a:r>
            <a:r>
              <a:rPr lang="uk-UA" sz="1400" dirty="0" smtClean="0"/>
              <a:t> </a:t>
            </a:r>
            <a:r>
              <a:rPr lang="uk-UA" sz="1400" u="wavy" dirty="0" smtClean="0"/>
              <a:t>стебла</a:t>
            </a:r>
            <a:r>
              <a:rPr lang="uk-UA" sz="1400" dirty="0" smtClean="0"/>
              <a:t> </a:t>
            </a:r>
            <a:r>
              <a:rPr lang="uk-UA" sz="1400" u="dotDash" dirty="0" smtClean="0"/>
              <a:t>непомітно</a:t>
            </a:r>
            <a:r>
              <a:rPr lang="uk-UA" sz="1400" dirty="0" smtClean="0"/>
              <a:t> </a:t>
            </a:r>
            <a:r>
              <a:rPr lang="uk-UA" sz="1400" u="dbl" dirty="0" smtClean="0"/>
              <a:t>вплітаються</a:t>
            </a:r>
            <a:r>
              <a:rPr lang="uk-UA" sz="1400" dirty="0" smtClean="0"/>
              <a:t> </a:t>
            </a:r>
            <a:r>
              <a:rPr lang="uk-UA" sz="1400" u="sng" dirty="0" smtClean="0"/>
              <a:t>голоси</a:t>
            </a:r>
            <a:r>
              <a:rPr lang="uk-UA" sz="1400" dirty="0" smtClean="0"/>
              <a:t> </a:t>
            </a:r>
            <a:r>
              <a:rPr lang="uk-UA" sz="1400" u="wavy" dirty="0" smtClean="0"/>
              <a:t>його</a:t>
            </a:r>
            <a:r>
              <a:rPr lang="uk-UA" sz="1400" dirty="0" smtClean="0"/>
              <a:t> </a:t>
            </a:r>
            <a:r>
              <a:rPr lang="uk-UA" sz="1400" u="wavy" dirty="0" smtClean="0"/>
              <a:t>великої</a:t>
            </a:r>
            <a:r>
              <a:rPr lang="uk-UA" sz="1400" dirty="0" smtClean="0"/>
              <a:t> </a:t>
            </a:r>
            <a:r>
              <a:rPr lang="uk-UA" sz="1400" u="wavy" dirty="0" smtClean="0"/>
              <a:t>рідні</a:t>
            </a:r>
            <a:r>
              <a:rPr lang="uk-UA" sz="1400" dirty="0" smtClean="0"/>
              <a:t>, і </a:t>
            </a:r>
            <a:r>
              <a:rPr lang="uk-UA" sz="1400" u="wavy" dirty="0" smtClean="0"/>
              <a:t>кожне</a:t>
            </a:r>
            <a:r>
              <a:rPr lang="uk-UA" sz="1400" dirty="0" smtClean="0"/>
              <a:t> </a:t>
            </a:r>
            <a:r>
              <a:rPr lang="uk-UA" sz="1400" u="sng" dirty="0" smtClean="0"/>
              <a:t>поле</a:t>
            </a:r>
            <a:r>
              <a:rPr lang="uk-UA" sz="1400" dirty="0" smtClean="0"/>
              <a:t> </a:t>
            </a:r>
            <a:r>
              <a:rPr lang="uk-UA" sz="1400" u="dbl" dirty="0" smtClean="0"/>
              <a:t>дивиться</a:t>
            </a:r>
            <a:r>
              <a:rPr lang="uk-UA" sz="1400" dirty="0" smtClean="0"/>
              <a:t> </a:t>
            </a:r>
            <a:r>
              <a:rPr lang="uk-UA" sz="1400" u="dash" dirty="0" smtClean="0"/>
              <a:t>на нього</a:t>
            </a:r>
            <a:r>
              <a:rPr lang="uk-UA" sz="1400" dirty="0" smtClean="0"/>
              <a:t> </a:t>
            </a:r>
            <a:r>
              <a:rPr lang="uk-UA" sz="1400" u="wavy" dirty="0" smtClean="0"/>
              <a:t>допитливими</a:t>
            </a:r>
            <a:r>
              <a:rPr lang="uk-UA" sz="1400" dirty="0" smtClean="0"/>
              <a:t> </a:t>
            </a:r>
            <a:r>
              <a:rPr lang="uk-UA" sz="1400" u="dotDash" dirty="0" smtClean="0"/>
              <a:t>очима</a:t>
            </a:r>
            <a:r>
              <a:rPr lang="uk-UA" sz="1400" dirty="0" smtClean="0"/>
              <a:t> </a:t>
            </a:r>
            <a:r>
              <a:rPr lang="uk-UA" sz="1400" u="wavy" dirty="0" smtClean="0"/>
              <a:t>друзів</a:t>
            </a:r>
            <a:r>
              <a:rPr lang="uk-UA" sz="1400" dirty="0" smtClean="0"/>
              <a:t>, </a:t>
            </a:r>
            <a:r>
              <a:rPr lang="uk-UA" sz="1400" u="sng" dirty="0" smtClean="0"/>
              <a:t>що</a:t>
            </a:r>
            <a:r>
              <a:rPr lang="uk-UA" sz="1400" dirty="0" smtClean="0"/>
              <a:t>, </a:t>
            </a:r>
            <a:r>
              <a:rPr lang="uk-UA" sz="1400" u="dotDash" dirty="0" smtClean="0"/>
              <a:t>мов казку</a:t>
            </a:r>
            <a:r>
              <a:rPr lang="uk-UA" sz="1400" dirty="0" smtClean="0"/>
              <a:t>, </a:t>
            </a:r>
            <a:r>
              <a:rPr lang="uk-UA" sz="1400" u="dbl" dirty="0" smtClean="0"/>
              <a:t>підводили</a:t>
            </a:r>
            <a:r>
              <a:rPr lang="uk-UA" sz="1400" dirty="0" smtClean="0"/>
              <a:t> </a:t>
            </a:r>
            <a:r>
              <a:rPr lang="uk-UA" sz="1400" u="dotDash" dirty="0" smtClean="0"/>
              <a:t>до сонця</a:t>
            </a:r>
            <a:r>
              <a:rPr lang="uk-UA" sz="1400" dirty="0" smtClean="0"/>
              <a:t> </a:t>
            </a:r>
            <a:r>
              <a:rPr lang="uk-UA" sz="1400" u="wavy" dirty="0" smtClean="0"/>
              <a:t>народне</a:t>
            </a:r>
            <a:r>
              <a:rPr lang="uk-UA" sz="1400" dirty="0" smtClean="0"/>
              <a:t> </a:t>
            </a:r>
            <a:r>
              <a:rPr lang="uk-UA" sz="1400" u="dash" dirty="0" smtClean="0"/>
              <a:t>добро</a:t>
            </a:r>
            <a:r>
              <a:rPr lang="uk-UA" sz="1400" dirty="0" smtClean="0"/>
              <a:t> (М.Стельмах)</a:t>
            </a:r>
          </a:p>
          <a:p>
            <a:pPr algn="just"/>
            <a:endParaRPr lang="uk-UA" sz="1400" dirty="0" smtClean="0"/>
          </a:p>
          <a:p>
            <a:pPr algn="just"/>
            <a:endParaRPr lang="uk-UA" sz="1400" dirty="0" smtClean="0"/>
          </a:p>
          <a:p>
            <a:pPr algn="just"/>
            <a:endParaRPr lang="uk-UA" sz="1400" dirty="0" smtClean="0"/>
          </a:p>
          <a:p>
            <a:pPr algn="just"/>
            <a:endParaRPr lang="uk-UA" sz="1400" dirty="0" smtClean="0"/>
          </a:p>
          <a:p>
            <a:pPr algn="just"/>
            <a:endParaRPr lang="uk-UA" sz="1400" dirty="0" smtClean="0"/>
          </a:p>
          <a:p>
            <a:pPr algn="just"/>
            <a:endParaRPr lang="uk-UA" sz="1400" dirty="0" smtClean="0"/>
          </a:p>
          <a:p>
            <a:pPr algn="just"/>
            <a:endParaRPr lang="uk-UA" sz="1400" dirty="0" smtClean="0"/>
          </a:p>
          <a:p>
            <a:pPr algn="just"/>
            <a:endParaRPr lang="uk-UA" sz="1400" dirty="0" smtClean="0"/>
          </a:p>
          <a:p>
            <a:pPr algn="just"/>
            <a:endParaRPr lang="uk-UA" sz="1800" dirty="0" smtClean="0"/>
          </a:p>
          <a:p>
            <a:pPr algn="just"/>
            <a:endParaRPr lang="uk-UA" sz="1800" dirty="0" smtClean="0"/>
          </a:p>
          <a:p>
            <a:pPr algn="just"/>
            <a:r>
              <a:rPr lang="uk-UA" sz="1800" dirty="0" smtClean="0"/>
              <a:t>Речення розповідне, неокличне.  П</a:t>
            </a:r>
            <a:r>
              <a:rPr lang="en-US" sz="1800" dirty="0" smtClean="0"/>
              <a:t>’</a:t>
            </a:r>
            <a:r>
              <a:rPr lang="uk-UA" sz="1800" dirty="0" err="1" smtClean="0"/>
              <a:t>ятикомпонентне</a:t>
            </a:r>
            <a:r>
              <a:rPr lang="uk-UA" sz="1800" dirty="0" smtClean="0"/>
              <a:t> складне речення. Зовнішній </a:t>
            </a:r>
            <a:r>
              <a:rPr lang="uk-UA" sz="1800" dirty="0" err="1" smtClean="0"/>
              <a:t>зв</a:t>
            </a:r>
            <a:r>
              <a:rPr lang="en-US" sz="1800" dirty="0" smtClean="0"/>
              <a:t>’</a:t>
            </a:r>
            <a:r>
              <a:rPr lang="uk-UA" sz="1800" dirty="0" err="1" smtClean="0"/>
              <a:t>язок</a:t>
            </a:r>
            <a:r>
              <a:rPr lang="uk-UA" sz="1800" dirty="0" smtClean="0"/>
              <a:t> безсполучниковий. </a:t>
            </a:r>
          </a:p>
          <a:p>
            <a:pPr algn="just"/>
            <a:r>
              <a:rPr lang="uk-UA" sz="1800" dirty="0" smtClean="0"/>
              <a:t>1 блок – складнопідрядне , обставинне, порівняльне</a:t>
            </a:r>
          </a:p>
          <a:p>
            <a:pPr algn="just"/>
            <a:r>
              <a:rPr lang="uk-UA" sz="1800" dirty="0" smtClean="0"/>
              <a:t>2 блок – складне, сполучникове, сурядно-підрядне. Між 1-2 частинами – сурядні, єднальні відношення, між 2-3 ч. – підрядне означальне</a:t>
            </a:r>
            <a:endParaRPr lang="ru-RU" sz="1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2780928"/>
            <a:ext cx="1656184" cy="13681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Подібно до чого?</a:t>
            </a:r>
          </a:p>
          <a:p>
            <a:pPr algn="ctr"/>
            <a:endParaRPr lang="uk-UA" sz="1400" dirty="0" smtClean="0"/>
          </a:p>
          <a:p>
            <a:pPr algn="ctr"/>
            <a:endParaRPr lang="uk-UA" sz="1400" dirty="0" smtClean="0"/>
          </a:p>
          <a:p>
            <a:pPr algn="ctr"/>
            <a:r>
              <a:rPr lang="en-US" sz="1400" dirty="0" smtClean="0"/>
              <a:t>[</a:t>
            </a:r>
            <a:r>
              <a:rPr lang="uk-UA" sz="1400" dirty="0" smtClean="0"/>
              <a:t>   </a:t>
            </a:r>
            <a:r>
              <a:rPr lang="en-US" sz="1400" dirty="0" smtClean="0"/>
              <a:t>], ( </a:t>
            </a:r>
            <a:r>
              <a:rPr lang="uk-UA" sz="1400" dirty="0" smtClean="0"/>
              <a:t>мов…);</a:t>
            </a:r>
            <a:endParaRPr lang="ru-RU" sz="1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23928" y="2780928"/>
            <a:ext cx="3024336" cy="13681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en-US" dirty="0" smtClean="0"/>
              <a:t>[  ], </a:t>
            </a:r>
            <a:r>
              <a:rPr lang="uk-UA" dirty="0" smtClean="0"/>
              <a:t>і </a:t>
            </a:r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5400000" flipH="1" flipV="1">
            <a:off x="1475656" y="3645024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619672" y="3501008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>
            <a:off x="2123728" y="3645024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4788024" y="2924944"/>
            <a:ext cx="2016224" cy="10801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uk-UA" dirty="0" smtClean="0"/>
          </a:p>
          <a:p>
            <a:pPr algn="just"/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5076056" y="3068960"/>
            <a:ext cx="14638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 smtClean="0"/>
              <a:t>  яких?</a:t>
            </a:r>
          </a:p>
          <a:p>
            <a:pPr algn="just"/>
            <a:endParaRPr lang="uk-UA" dirty="0" smtClean="0"/>
          </a:p>
          <a:p>
            <a:pPr algn="just"/>
            <a:r>
              <a:rPr lang="en-US" dirty="0" smtClean="0"/>
              <a:t>[ ], (</a:t>
            </a:r>
            <a:r>
              <a:rPr lang="uk-UA" dirty="0" smtClean="0"/>
              <a:t>що …)</a:t>
            </a:r>
            <a:endParaRPr lang="ru-RU" dirty="0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rot="5400000" flipH="1" flipV="1">
            <a:off x="5184068" y="3609020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5292080" y="3501008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5400000">
            <a:off x="5940152" y="3645024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000" dirty="0" smtClean="0"/>
              <a:t>4. Синтаксичний розбір кожної із частин складного речення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000" u="sng" dirty="0" smtClean="0"/>
              <a:t>Дмитро</a:t>
            </a:r>
            <a:r>
              <a:rPr lang="uk-UA" sz="2000" dirty="0" smtClean="0"/>
              <a:t> </a:t>
            </a:r>
            <a:r>
              <a:rPr lang="uk-UA" sz="2000" u="wavy" dirty="0" smtClean="0"/>
              <a:t>уважним</a:t>
            </a:r>
            <a:r>
              <a:rPr lang="uk-UA" sz="2000" dirty="0" smtClean="0"/>
              <a:t> </a:t>
            </a:r>
            <a:r>
              <a:rPr lang="uk-UA" sz="2000" u="dotDash" dirty="0" smtClean="0"/>
              <a:t>поглядом</a:t>
            </a:r>
            <a:r>
              <a:rPr lang="uk-UA" sz="2000" dirty="0" smtClean="0"/>
              <a:t> </a:t>
            </a:r>
            <a:r>
              <a:rPr lang="uk-UA" sz="2000" u="dbl" dirty="0" smtClean="0"/>
              <a:t>вдивляється</a:t>
            </a:r>
            <a:r>
              <a:rPr lang="uk-UA" sz="2000" dirty="0" smtClean="0"/>
              <a:t> </a:t>
            </a:r>
            <a:r>
              <a:rPr lang="uk-UA" sz="2000" u="dotDash" dirty="0" smtClean="0"/>
              <a:t>в далечінь</a:t>
            </a:r>
          </a:p>
          <a:p>
            <a:r>
              <a:rPr lang="uk-UA" sz="2000" dirty="0" smtClean="0"/>
              <a:t>Двоскладна, поширена, повна, неускладнена.</a:t>
            </a:r>
          </a:p>
          <a:p>
            <a:r>
              <a:rPr lang="uk-UA" sz="2000" dirty="0" smtClean="0"/>
              <a:t>Дмитро – підмет простий;</a:t>
            </a:r>
          </a:p>
          <a:p>
            <a:r>
              <a:rPr lang="uk-UA" sz="2000" dirty="0" smtClean="0"/>
              <a:t>вдивляється – присудок, простий;</a:t>
            </a:r>
          </a:p>
          <a:p>
            <a:r>
              <a:rPr lang="uk-UA" sz="2000" dirty="0" smtClean="0"/>
              <a:t>в далечінь – обставина місця;</a:t>
            </a:r>
          </a:p>
          <a:p>
            <a:r>
              <a:rPr lang="uk-UA" sz="2000" dirty="0" smtClean="0"/>
              <a:t>поглядом – обставина способу дії;</a:t>
            </a:r>
          </a:p>
          <a:p>
            <a:r>
              <a:rPr lang="uk-UA" sz="2000" dirty="0" smtClean="0"/>
              <a:t>уважним – узгоджене означення.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1800" dirty="0" smtClean="0"/>
              <a:t>2 етап</a:t>
            </a:r>
            <a:br>
              <a:rPr lang="uk-UA" sz="1800" dirty="0" smtClean="0"/>
            </a:br>
            <a:r>
              <a:rPr lang="uk-UA" sz="1800" dirty="0" smtClean="0"/>
              <a:t>Загальна характеристика речення за типом </a:t>
            </a:r>
            <a:r>
              <a:rPr lang="uk-UA" sz="1800" dirty="0" err="1" smtClean="0"/>
              <a:t>зв</a:t>
            </a:r>
            <a:r>
              <a:rPr lang="en-US" sz="1800" dirty="0" smtClean="0"/>
              <a:t>’</a:t>
            </a:r>
            <a:r>
              <a:rPr lang="uk-UA" sz="1800" dirty="0" err="1" smtClean="0"/>
              <a:t>язку</a:t>
            </a:r>
            <a:endParaRPr lang="en-US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1400" dirty="0" smtClean="0"/>
              <a:t>V. Якщо сполучникове, то сурядне чи підрядне.</a:t>
            </a:r>
          </a:p>
          <a:p>
            <a:endParaRPr lang="uk-UA" sz="1400" dirty="0" smtClean="0"/>
          </a:p>
          <a:p>
            <a:r>
              <a:rPr lang="uk-UA" sz="1400" dirty="0" smtClean="0"/>
              <a:t>VI. Послідовність аналізу речень із сурядним типом зв’язку:</a:t>
            </a:r>
            <a:endParaRPr lang="en-US" sz="1400" dirty="0" smtClean="0"/>
          </a:p>
          <a:p>
            <a:r>
              <a:rPr lang="uk-UA" sz="1400" dirty="0" smtClean="0"/>
              <a:t>1.  Кількість частин (виокремити кожну з них і назвати).</a:t>
            </a:r>
            <a:endParaRPr lang="en-US" sz="1400" dirty="0" smtClean="0"/>
          </a:p>
          <a:p>
            <a:r>
              <a:rPr lang="uk-UA" sz="1400" dirty="0" smtClean="0"/>
              <a:t>2. Семантико-синтаксичні відношення між частинами (єднальні, зіставні, протиставні, розділові, градаційні, приєднувальні) та тип структури (відкрита / закрита).</a:t>
            </a:r>
            <a:endParaRPr lang="en-US" sz="1400" dirty="0" smtClean="0"/>
          </a:p>
          <a:p>
            <a:r>
              <a:rPr lang="uk-UA" sz="1400" dirty="0" smtClean="0"/>
              <a:t>3. За формальним виявом: формально елементарне / формально неелементарне.</a:t>
            </a:r>
            <a:endParaRPr lang="en-US" sz="1400" dirty="0" smtClean="0"/>
          </a:p>
          <a:p>
            <a:r>
              <a:rPr lang="uk-UA" sz="1400" dirty="0" smtClean="0"/>
              <a:t>4. За семантичним виявом:  семантично елементарне / семантично неелементарне.</a:t>
            </a:r>
            <a:endParaRPr lang="en-US" sz="1400" dirty="0" smtClean="0"/>
          </a:p>
          <a:p>
            <a:r>
              <a:rPr lang="uk-UA" sz="1400" dirty="0" smtClean="0"/>
              <a:t>5. Аналіз кожної предикативної частини за схемою простого речення.</a:t>
            </a:r>
            <a:endParaRPr lang="en-US" sz="1400" dirty="0" smtClean="0"/>
          </a:p>
          <a:p>
            <a:r>
              <a:rPr lang="uk-UA" sz="1400" dirty="0" smtClean="0"/>
              <a:t>6. Пунктуація.</a:t>
            </a:r>
            <a:endParaRPr lang="en-US" sz="1400" dirty="0" smtClean="0"/>
          </a:p>
          <a:p>
            <a:endParaRPr lang="en-US" sz="1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1800" dirty="0" smtClean="0"/>
              <a:t>Якщо підрядне</a:t>
            </a:r>
            <a:endParaRPr lang="en-US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uk-UA" dirty="0" smtClean="0"/>
              <a:t>VII. Послідовність аналізу речень із підрядним типом зв’язку.</a:t>
            </a:r>
          </a:p>
          <a:p>
            <a:r>
              <a:rPr lang="uk-UA" dirty="0" smtClean="0"/>
              <a:t>СХЕМА РЕЧЕННЯ (горизонтальна і вертикальна)</a:t>
            </a:r>
            <a:endParaRPr lang="en-US" dirty="0" smtClean="0"/>
          </a:p>
          <a:p>
            <a:r>
              <a:rPr lang="uk-UA" dirty="0" smtClean="0"/>
              <a:t>1. За кількістю частин (двокомпонентне / багатокомпонентне)</a:t>
            </a:r>
          </a:p>
          <a:p>
            <a:r>
              <a:rPr lang="uk-UA" dirty="0" smtClean="0"/>
              <a:t>2. Багатокомпонентне </a:t>
            </a:r>
          </a:p>
          <a:p>
            <a:r>
              <a:rPr lang="uk-UA" dirty="0" smtClean="0"/>
              <a:t>- вказати різновид: </a:t>
            </a:r>
          </a:p>
          <a:p>
            <a:pPr lvl="3"/>
            <a:r>
              <a:rPr lang="uk-UA" sz="2900" dirty="0" smtClean="0"/>
              <a:t>супідрядність (однорідна / неоднорідна) </a:t>
            </a:r>
          </a:p>
          <a:p>
            <a:pPr lvl="3"/>
            <a:r>
              <a:rPr lang="uk-UA" sz="2900" dirty="0" smtClean="0"/>
              <a:t>чи послідовна підрядність)).</a:t>
            </a:r>
          </a:p>
          <a:p>
            <a:pPr lvl="3"/>
            <a:r>
              <a:rPr lang="uk-UA" sz="2900" dirty="0" smtClean="0"/>
              <a:t>контамінована підрядність (з подальшою характеристикою)</a:t>
            </a:r>
            <a:endParaRPr lang="en-US" sz="2900" dirty="0" smtClean="0"/>
          </a:p>
          <a:p>
            <a:r>
              <a:rPr lang="uk-UA" dirty="0" smtClean="0"/>
              <a:t>3. Позиція підрядної частини щодо головної (чого стосується підрядна частина: одного члена речення, словосполучення чи всього змісту головної і визначення на основі цього типу структурної взаємодії </a:t>
            </a:r>
            <a:r>
              <a:rPr lang="ru-RU" dirty="0" smtClean="0"/>
              <a:t>–</a:t>
            </a:r>
            <a:r>
              <a:rPr lang="uk-UA" dirty="0" smtClean="0"/>
              <a:t> розчленованої / нерозчленованої структури).</a:t>
            </a:r>
            <a:endParaRPr lang="en-US" dirty="0" smtClean="0"/>
          </a:p>
          <a:p>
            <a:r>
              <a:rPr lang="uk-UA" dirty="0" smtClean="0"/>
              <a:t>5. За формальним виявом: формально елементарне / формально неелементарне.</a:t>
            </a:r>
            <a:endParaRPr lang="en-US" dirty="0" smtClean="0"/>
          </a:p>
          <a:p>
            <a:r>
              <a:rPr lang="uk-UA" dirty="0" smtClean="0"/>
              <a:t>6. За семантичним виявом:  семантично елементарне / семантично неелементарне.</a:t>
            </a:r>
            <a:endParaRPr lang="en-US" dirty="0" smtClean="0"/>
          </a:p>
          <a:p>
            <a:r>
              <a:rPr lang="uk-UA" dirty="0" smtClean="0"/>
              <a:t>7. На яке питання відповідає підрядна частина.</a:t>
            </a:r>
            <a:endParaRPr lang="en-US" dirty="0" smtClean="0"/>
          </a:p>
          <a:p>
            <a:r>
              <a:rPr lang="uk-UA" dirty="0" smtClean="0"/>
              <a:t>8. Вид підрядної частини за всіма принципами (ФГК, ЛГК, ССК, ШК).</a:t>
            </a:r>
            <a:endParaRPr lang="en-US" dirty="0" smtClean="0"/>
          </a:p>
          <a:p>
            <a:r>
              <a:rPr lang="uk-UA" dirty="0" smtClean="0"/>
              <a:t>9. Аналіз кожної частини (головної та підрядної) за схемою простого речення.</a:t>
            </a:r>
            <a:endParaRPr lang="en-US" dirty="0" smtClean="0"/>
          </a:p>
          <a:p>
            <a:r>
              <a:rPr lang="uk-UA" dirty="0" smtClean="0"/>
              <a:t>10. Пунктуація.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1800" dirty="0" smtClean="0"/>
              <a:t>Якщо безсполучникове</a:t>
            </a:r>
            <a:endParaRPr lang="en-US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/>
              <a:t>VIII. Послідовність аналізу речень із безсполучниковим типом зв’язку:</a:t>
            </a:r>
            <a:endParaRPr lang="en-US" dirty="0" smtClean="0"/>
          </a:p>
          <a:p>
            <a:r>
              <a:rPr lang="uk-UA" dirty="0" smtClean="0"/>
              <a:t>1. Кількість частин (виокремити кожну з них і назвати).</a:t>
            </a:r>
            <a:endParaRPr lang="en-US" dirty="0" smtClean="0"/>
          </a:p>
          <a:p>
            <a:r>
              <a:rPr lang="uk-UA" dirty="0" smtClean="0"/>
              <a:t>2. Кваліфікація зв’язку між частинами та їх змістових відношень (однобічні відношення / двобічні; відкрита / закрита структура).</a:t>
            </a:r>
            <a:endParaRPr lang="en-US" dirty="0" smtClean="0"/>
          </a:p>
          <a:p>
            <a:r>
              <a:rPr lang="uk-UA" dirty="0" smtClean="0"/>
              <a:t>3. За формальним виявом: формально елементарне / формально неелементарне.</a:t>
            </a:r>
            <a:endParaRPr lang="en-US" dirty="0" smtClean="0"/>
          </a:p>
          <a:p>
            <a:r>
              <a:rPr lang="uk-UA" dirty="0" smtClean="0"/>
              <a:t>4. За семантичним виявом:  семантично елементарне / семантично неелементарне.</a:t>
            </a:r>
            <a:endParaRPr lang="en-US" dirty="0" smtClean="0"/>
          </a:p>
          <a:p>
            <a:r>
              <a:rPr lang="uk-UA" dirty="0" smtClean="0"/>
              <a:t>5. Аналіз кожної частини за схемою простого речення.</a:t>
            </a:r>
            <a:endParaRPr lang="en-US" dirty="0" smtClean="0"/>
          </a:p>
          <a:p>
            <a:r>
              <a:rPr lang="uk-UA" dirty="0" smtClean="0"/>
              <a:t>6. Пунктуація.</a:t>
            </a:r>
            <a:endParaRPr lang="en-US" dirty="0" smtClean="0"/>
          </a:p>
          <a:p>
            <a:r>
              <a:rPr lang="uk-UA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1800" dirty="0" smtClean="0"/>
              <a:t>Якщо багатокомпонентне речення з різними видами </a:t>
            </a:r>
            <a:r>
              <a:rPr lang="uk-UA" sz="1800" dirty="0" err="1" smtClean="0"/>
              <a:t>зв</a:t>
            </a:r>
            <a:r>
              <a:rPr lang="en-US" sz="1800" dirty="0" smtClean="0"/>
              <a:t>’</a:t>
            </a:r>
            <a:r>
              <a:rPr lang="uk-UA" sz="1800" dirty="0" err="1" smtClean="0"/>
              <a:t>язку</a:t>
            </a:r>
            <a:endParaRPr lang="en-US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uk-UA" dirty="0" smtClean="0"/>
              <a:t>ІX. Послідовність аналізу речень із різними типами зв’язку:</a:t>
            </a:r>
            <a:endParaRPr lang="en-US" dirty="0" smtClean="0"/>
          </a:p>
          <a:p>
            <a:endParaRPr lang="uk-UA" dirty="0" smtClean="0"/>
          </a:p>
          <a:p>
            <a:r>
              <a:rPr lang="uk-UA" dirty="0" smtClean="0"/>
              <a:t>1. Кількість частин / компонентів / блоків (виокремити їх, охарактеризувати тип зв‘язку на зовнішньому рівні членування).</a:t>
            </a:r>
            <a:endParaRPr lang="en-US" dirty="0" smtClean="0"/>
          </a:p>
          <a:p>
            <a:r>
              <a:rPr lang="uk-UA" dirty="0" smtClean="0"/>
              <a:t>2. Кількість частин (виокремити кожну з них і назвати).</a:t>
            </a:r>
            <a:endParaRPr lang="en-US" dirty="0" smtClean="0"/>
          </a:p>
          <a:p>
            <a:r>
              <a:rPr lang="uk-UA" dirty="0" smtClean="0"/>
              <a:t>3. Частини речення із сурядним типом взаємовідношень, засоби їхнього поєднання.</a:t>
            </a:r>
            <a:endParaRPr lang="en-US" dirty="0" smtClean="0"/>
          </a:p>
          <a:p>
            <a:r>
              <a:rPr lang="uk-UA" dirty="0" smtClean="0"/>
              <a:t>4. Змістові відношення між сурядними частинами.</a:t>
            </a:r>
            <a:endParaRPr lang="en-US" dirty="0" smtClean="0"/>
          </a:p>
          <a:p>
            <a:r>
              <a:rPr lang="uk-UA" dirty="0" smtClean="0"/>
              <a:t>5. Частини речення із безсполучниковим типом взаємовідношень, засоби їхнього поєднання.</a:t>
            </a:r>
            <a:endParaRPr lang="en-US" dirty="0" smtClean="0"/>
          </a:p>
          <a:p>
            <a:r>
              <a:rPr lang="uk-UA" dirty="0" smtClean="0"/>
              <a:t>6. Кваліфікація зв’язку між частинами та їхніх змістових відношень.</a:t>
            </a:r>
            <a:endParaRPr lang="en-US" dirty="0" smtClean="0"/>
          </a:p>
          <a:p>
            <a:r>
              <a:rPr lang="uk-UA" dirty="0" smtClean="0"/>
              <a:t>7. Кваліфікація підрядних частин і встановлення їхнього зв’язку з головною.</a:t>
            </a:r>
            <a:endParaRPr lang="en-US" dirty="0" smtClean="0"/>
          </a:p>
          <a:p>
            <a:r>
              <a:rPr lang="uk-UA" dirty="0" smtClean="0"/>
              <a:t>8. Місце підрядної частини в складнопідрядному реченні.</a:t>
            </a:r>
            <a:endParaRPr lang="en-US" dirty="0" smtClean="0"/>
          </a:p>
          <a:p>
            <a:r>
              <a:rPr lang="uk-UA" dirty="0" smtClean="0"/>
              <a:t>9. Аналіз кожної частини за схемою простого речення.</a:t>
            </a:r>
            <a:endParaRPr lang="en-US" dirty="0" smtClean="0"/>
          </a:p>
          <a:p>
            <a:r>
              <a:rPr lang="uk-UA" dirty="0" smtClean="0"/>
              <a:t>10. Пунктуація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uk-UA" sz="1800" dirty="0" smtClean="0"/>
              <a:t>ЗРАЗКИ АНАЛІЗУ СКЛАДНОСУРЯДНОГО РЕЧЕННЯ</a:t>
            </a:r>
            <a:endParaRPr lang="en-US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715040"/>
          </a:xfrm>
        </p:spPr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r>
              <a:rPr lang="uk-UA" sz="5600" dirty="0" smtClean="0"/>
              <a:t> </a:t>
            </a:r>
            <a:r>
              <a:rPr lang="uk-UA" sz="5600" b="1" dirty="0" smtClean="0"/>
              <a:t>Зразок синтаксичного розбору складносурядного речення</a:t>
            </a:r>
          </a:p>
          <a:p>
            <a:endParaRPr lang="uk-UA" sz="5600" dirty="0" smtClean="0"/>
          </a:p>
          <a:p>
            <a:pPr>
              <a:lnSpc>
                <a:spcPct val="120000"/>
              </a:lnSpc>
            </a:pPr>
            <a:r>
              <a:rPr lang="uk-UA" sz="5600" dirty="0" smtClean="0"/>
              <a:t>Схема: горизонтальна: </a:t>
            </a:r>
            <a:r>
              <a:rPr lang="ru-RU" sz="5600" dirty="0" smtClean="0"/>
              <a:t>[  ], </a:t>
            </a:r>
            <a:r>
              <a:rPr lang="en-US" sz="5600" dirty="0" err="1" smtClean="0"/>
              <a:t>i</a:t>
            </a:r>
            <a:r>
              <a:rPr lang="ru-RU" sz="5600" dirty="0" smtClean="0"/>
              <a:t> [  ]</a:t>
            </a:r>
            <a:r>
              <a:rPr lang="uk-UA" sz="5600" dirty="0" smtClean="0"/>
              <a:t>, вертикальна </a:t>
            </a:r>
            <a:r>
              <a:rPr lang="uk-UA" sz="5600" dirty="0" smtClean="0">
                <a:sym typeface="Symbol"/>
              </a:rPr>
              <a:t></a:t>
            </a:r>
            <a:r>
              <a:rPr lang="uk-UA" sz="5600" dirty="0" smtClean="0"/>
              <a:t> , і </a:t>
            </a:r>
            <a:r>
              <a:rPr lang="uk-UA" sz="5600" dirty="0" smtClean="0">
                <a:sym typeface="Symbol"/>
              </a:rPr>
              <a:t></a:t>
            </a:r>
            <a:r>
              <a:rPr lang="uk-UA" sz="5600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uk-UA" sz="5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Час летить, і історія швидко старіється </a:t>
            </a:r>
            <a:r>
              <a:rPr lang="uk-UA" sz="5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(О. Довженко)</a:t>
            </a:r>
            <a:endParaRPr lang="en-US" sz="56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0">
              <a:lnSpc>
                <a:spcPct val="120000"/>
              </a:lnSpc>
            </a:pPr>
            <a:r>
              <a:rPr lang="uk-UA" sz="5600" dirty="0" smtClean="0"/>
              <a:t>Речення розповідне, неокличне, стверджувальне, формально елементарне, семантично елементарне.</a:t>
            </a:r>
            <a:endParaRPr lang="en-US" sz="5600" dirty="0" smtClean="0"/>
          </a:p>
          <a:p>
            <a:pPr lvl="0">
              <a:lnSpc>
                <a:spcPct val="120000"/>
              </a:lnSpc>
            </a:pPr>
            <a:r>
              <a:rPr lang="uk-UA" sz="5600" dirty="0" smtClean="0"/>
              <a:t>Речення складне, сполучникове, складносурядне.</a:t>
            </a:r>
            <a:endParaRPr lang="en-US" sz="5600" dirty="0" smtClean="0"/>
          </a:p>
          <a:p>
            <a:pPr lvl="0">
              <a:lnSpc>
                <a:spcPct val="120000"/>
              </a:lnSpc>
            </a:pPr>
            <a:r>
              <a:rPr lang="uk-UA" sz="5600" dirty="0" smtClean="0"/>
              <a:t>Складносурядне речення складається з двох частин:</a:t>
            </a:r>
            <a:endParaRPr lang="en-US" sz="5600" dirty="0" smtClean="0"/>
          </a:p>
          <a:p>
            <a:pPr>
              <a:lnSpc>
                <a:spcPct val="120000"/>
              </a:lnSpc>
            </a:pPr>
            <a:r>
              <a:rPr lang="uk-UA" sz="5600" dirty="0" smtClean="0"/>
              <a:t>а) час летить;</a:t>
            </a:r>
            <a:endParaRPr lang="en-US" sz="5600" dirty="0" smtClean="0"/>
          </a:p>
          <a:p>
            <a:pPr>
              <a:lnSpc>
                <a:spcPct val="120000"/>
              </a:lnSpc>
            </a:pPr>
            <a:r>
              <a:rPr lang="uk-UA" sz="5600" dirty="0" smtClean="0"/>
              <a:t>б) історія швидко старіється.</a:t>
            </a:r>
            <a:endParaRPr lang="en-US" sz="5600" dirty="0" smtClean="0"/>
          </a:p>
          <a:p>
            <a:pPr lvl="0">
              <a:lnSpc>
                <a:spcPct val="120000"/>
              </a:lnSpc>
            </a:pPr>
            <a:r>
              <a:rPr lang="uk-UA" sz="5600" dirty="0" smtClean="0"/>
              <a:t>Між </a:t>
            </a:r>
            <a:r>
              <a:rPr lang="uk-UA" sz="5600" dirty="0" err="1" smtClean="0"/>
              <a:t>предика</a:t>
            </a:r>
            <a:r>
              <a:rPr lang="ru-RU" sz="5600" dirty="0" err="1" smtClean="0"/>
              <a:t>тивними</a:t>
            </a:r>
            <a:r>
              <a:rPr lang="ru-RU" sz="5600" dirty="0" smtClean="0"/>
              <a:t> </a:t>
            </a:r>
            <a:r>
              <a:rPr lang="ru-RU" sz="5600" dirty="0" err="1" smtClean="0"/>
              <a:t>частинами</a:t>
            </a:r>
            <a:r>
              <a:rPr lang="ru-RU" sz="5600" dirty="0" smtClean="0"/>
              <a:t> реал</a:t>
            </a:r>
            <a:r>
              <a:rPr lang="uk-UA" sz="5600" dirty="0" smtClean="0"/>
              <a:t>і</a:t>
            </a:r>
            <a:r>
              <a:rPr lang="ru-RU" sz="5600" dirty="0" err="1" smtClean="0"/>
              <a:t>зуються</a:t>
            </a:r>
            <a:r>
              <a:rPr lang="ru-RU" sz="5600" dirty="0" smtClean="0"/>
              <a:t> </a:t>
            </a:r>
            <a:r>
              <a:rPr lang="uk-UA" sz="5600" dirty="0" smtClean="0"/>
              <a:t>єднальні (одночасність) смислові відношення, відкрита структура.</a:t>
            </a:r>
            <a:endParaRPr lang="en-US" sz="5600" dirty="0" smtClean="0"/>
          </a:p>
          <a:p>
            <a:pPr lvl="0">
              <a:lnSpc>
                <a:spcPct val="120000"/>
              </a:lnSpc>
            </a:pPr>
            <a:r>
              <a:rPr lang="uk-UA" sz="5600" dirty="0" smtClean="0"/>
              <a:t>Засобами вираження смислових і синтаксичних </a:t>
            </a:r>
            <a:r>
              <a:rPr lang="uk-UA" sz="5600" dirty="0" err="1" smtClean="0"/>
              <a:t>зв</a:t>
            </a:r>
            <a:r>
              <a:rPr lang="ru-RU" sz="5600" dirty="0" smtClean="0"/>
              <a:t>’</a:t>
            </a:r>
            <a:r>
              <a:rPr lang="uk-UA" sz="5600" dirty="0" err="1" smtClean="0"/>
              <a:t>язків</a:t>
            </a:r>
            <a:r>
              <a:rPr lang="uk-UA" sz="5600" dirty="0" smtClean="0"/>
              <a:t> між частинами виступає асемантичний сполучник </a:t>
            </a:r>
            <a:r>
              <a:rPr lang="uk-UA" sz="5600" i="1" u="sng" dirty="0" smtClean="0"/>
              <a:t>і</a:t>
            </a:r>
            <a:r>
              <a:rPr lang="uk-UA" sz="5600" dirty="0" smtClean="0"/>
              <a:t> форми дієслів-присудків.</a:t>
            </a:r>
            <a:endParaRPr lang="en-US" sz="5600" dirty="0" smtClean="0"/>
          </a:p>
          <a:p>
            <a:pPr lvl="0">
              <a:lnSpc>
                <a:spcPct val="120000"/>
              </a:lnSpc>
            </a:pPr>
            <a:r>
              <a:rPr lang="uk-UA" sz="5600" dirty="0" smtClean="0"/>
              <a:t>Перша частина </a:t>
            </a:r>
            <a:r>
              <a:rPr lang="uk-UA" sz="5600" dirty="0" err="1" smtClean="0"/>
              <a:t>“час</a:t>
            </a:r>
            <a:r>
              <a:rPr lang="uk-UA" sz="5600" dirty="0" smtClean="0"/>
              <a:t> </a:t>
            </a:r>
            <a:r>
              <a:rPr lang="uk-UA" sz="5600" dirty="0" err="1" smtClean="0"/>
              <a:t>летить”</a:t>
            </a:r>
            <a:r>
              <a:rPr lang="uk-UA" sz="5600" dirty="0" smtClean="0"/>
              <a:t> двоскладна, повна, непоширена, формально елементарна, семантично елементарна, неускладнена.</a:t>
            </a:r>
            <a:endParaRPr lang="en-US" sz="5600" dirty="0" smtClean="0"/>
          </a:p>
          <a:p>
            <a:pPr>
              <a:lnSpc>
                <a:spcPct val="120000"/>
              </a:lnSpc>
            </a:pPr>
            <a:r>
              <a:rPr lang="uk-UA" sz="5600" dirty="0" smtClean="0"/>
              <a:t>Підмет </a:t>
            </a:r>
            <a:r>
              <a:rPr lang="uk-UA" sz="5600" dirty="0" err="1" smtClean="0"/>
              <a:t>“час”</a:t>
            </a:r>
            <a:r>
              <a:rPr lang="uk-UA" sz="5600" dirty="0" smtClean="0"/>
              <a:t> простий, виражений формою називного відмінка однини іменника, препозитивний.</a:t>
            </a:r>
            <a:endParaRPr lang="en-US" sz="5600" dirty="0" smtClean="0"/>
          </a:p>
          <a:p>
            <a:pPr>
              <a:lnSpc>
                <a:spcPct val="120000"/>
              </a:lnSpc>
            </a:pPr>
            <a:r>
              <a:rPr lang="uk-UA" sz="5600" dirty="0" smtClean="0"/>
              <a:t>Присудок </a:t>
            </a:r>
            <a:r>
              <a:rPr lang="uk-UA" sz="5600" dirty="0" err="1" smtClean="0"/>
              <a:t>“летить”</a:t>
            </a:r>
            <a:r>
              <a:rPr lang="uk-UA" sz="5600" dirty="0" smtClean="0"/>
              <a:t> прости, власне-дієслівний.</a:t>
            </a:r>
            <a:endParaRPr lang="en-US" sz="5600" dirty="0" smtClean="0"/>
          </a:p>
          <a:p>
            <a:pPr>
              <a:lnSpc>
                <a:spcPct val="120000"/>
              </a:lnSpc>
            </a:pPr>
            <a:r>
              <a:rPr lang="uk-UA" sz="5600" dirty="0" smtClean="0"/>
              <a:t>Між підметом і присудком наявний предикативний зв’язок в основній формі вияву – взаємозалежній </a:t>
            </a:r>
            <a:r>
              <a:rPr lang="uk-UA" sz="5600" dirty="0" err="1" smtClean="0"/>
              <a:t>координаії</a:t>
            </a:r>
            <a:r>
              <a:rPr lang="uk-UA" sz="5600" dirty="0" smtClean="0"/>
              <a:t>.</a:t>
            </a:r>
            <a:endParaRPr lang="en-US" sz="5600" dirty="0" smtClean="0"/>
          </a:p>
          <a:p>
            <a:pPr lvl="0">
              <a:lnSpc>
                <a:spcPct val="120000"/>
              </a:lnSpc>
            </a:pPr>
            <a:r>
              <a:rPr lang="uk-UA" sz="5600" dirty="0" smtClean="0">
                <a:solidFill>
                  <a:srgbClr val="FF0000"/>
                </a:solidFill>
              </a:rPr>
              <a:t>Друга частина </a:t>
            </a:r>
            <a:endParaRPr lang="en-US" sz="5600" dirty="0" smtClean="0">
              <a:solidFill>
                <a:srgbClr val="FF0000"/>
              </a:solidFill>
            </a:endParaRPr>
          </a:p>
          <a:p>
            <a:pPr lvl="0"/>
            <a:r>
              <a:rPr lang="uk-UA" sz="5600" dirty="0" smtClean="0"/>
              <a:t> </a:t>
            </a:r>
            <a:endParaRPr lang="en-US" sz="5600" dirty="0" smtClean="0"/>
          </a:p>
          <a:p>
            <a:pPr lvl="0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1400" dirty="0" smtClean="0"/>
              <a:t>САМОСТІЙНО ПРОАНАЛІЗУВАТИ ТАКІ РЕЧЕННЯ</a:t>
            </a:r>
            <a:endParaRPr lang="en-US" sz="1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000" i="1" dirty="0" smtClean="0"/>
              <a:t>Любий командир, </a:t>
            </a:r>
            <a:r>
              <a:rPr lang="uk-UA" sz="2000" i="1" dirty="0" err="1" smtClean="0"/>
              <a:t>вiдзначений</a:t>
            </a:r>
            <a:r>
              <a:rPr lang="uk-UA" sz="2000" i="1" dirty="0" smtClean="0"/>
              <a:t> </a:t>
            </a:r>
            <a:r>
              <a:rPr lang="uk-UA" sz="2000" i="1" dirty="0" err="1" smtClean="0"/>
              <a:t>Ясногорською</a:t>
            </a:r>
            <a:r>
              <a:rPr lang="uk-UA" sz="2000" i="1" dirty="0" smtClean="0"/>
              <a:t>, не </a:t>
            </a:r>
            <a:r>
              <a:rPr lang="uk-UA" sz="2000" i="1" dirty="0" err="1" smtClean="0"/>
              <a:t>тiльки</a:t>
            </a:r>
            <a:r>
              <a:rPr lang="uk-UA" sz="2000" i="1" dirty="0" smtClean="0"/>
              <a:t> не викликав у Маковея </a:t>
            </a:r>
            <a:r>
              <a:rPr lang="uk-UA" sz="2000" i="1" dirty="0" err="1" smtClean="0"/>
              <a:t>неприязнi</a:t>
            </a:r>
            <a:r>
              <a:rPr lang="uk-UA" sz="2000" i="1" dirty="0" smtClean="0"/>
              <a:t>, а навпаки, </a:t>
            </a:r>
            <a:r>
              <a:rPr lang="uk-UA" sz="2000" i="1" dirty="0" err="1" smtClean="0"/>
              <a:t>пiсля</a:t>
            </a:r>
            <a:r>
              <a:rPr lang="uk-UA" sz="2000" i="1" dirty="0" smtClean="0"/>
              <a:t> свого </a:t>
            </a:r>
            <a:r>
              <a:rPr lang="uk-UA" sz="2000" i="1" dirty="0" err="1" smtClean="0"/>
              <a:t>ycnixy</a:t>
            </a:r>
            <a:r>
              <a:rPr lang="uk-UA" sz="2000" i="1" dirty="0" smtClean="0"/>
              <a:t> він ще </a:t>
            </a:r>
            <a:r>
              <a:rPr lang="uk-UA" sz="2000" i="1" dirty="0" err="1" smtClean="0"/>
              <a:t>бiльше</a:t>
            </a:r>
            <a:r>
              <a:rPr lang="uk-UA" sz="2000" i="1" dirty="0" smtClean="0"/>
              <a:t> </a:t>
            </a:r>
            <a:r>
              <a:rPr lang="uk-UA" sz="2000" i="1" dirty="0" err="1" smtClean="0"/>
              <a:t>вupic</a:t>
            </a:r>
            <a:r>
              <a:rPr lang="uk-UA" sz="2000" i="1" dirty="0" smtClean="0"/>
              <a:t> в очах </a:t>
            </a:r>
            <a:r>
              <a:rPr lang="uk-UA" sz="2000" i="1" dirty="0" err="1" smtClean="0"/>
              <a:t>телефонiста</a:t>
            </a:r>
            <a:r>
              <a:rPr lang="uk-UA" sz="2000" dirty="0" smtClean="0"/>
              <a:t> (О. Гончар)</a:t>
            </a:r>
            <a:endParaRPr lang="en-US" sz="2000" dirty="0" smtClean="0"/>
          </a:p>
          <a:p>
            <a:pPr algn="just"/>
            <a:r>
              <a:rPr lang="uk-UA" sz="2000" dirty="0" smtClean="0"/>
              <a:t> </a:t>
            </a:r>
            <a:endParaRPr lang="en-US" sz="2000" dirty="0" smtClean="0"/>
          </a:p>
          <a:p>
            <a:pPr algn="just"/>
            <a:r>
              <a:rPr lang="uk-UA" sz="2000" dirty="0" smtClean="0"/>
              <a:t> </a:t>
            </a:r>
            <a:endParaRPr lang="en-US" sz="2000" dirty="0" smtClean="0"/>
          </a:p>
          <a:p>
            <a:pPr algn="just"/>
            <a:r>
              <a:rPr lang="uk-UA" sz="2000" i="1" dirty="0" smtClean="0"/>
              <a:t>Фірман мав бути прочитаний негайно, і так само негайно мало виконуватися веління падишаха </a:t>
            </a:r>
            <a:r>
              <a:rPr lang="uk-UA" sz="2000" dirty="0" smtClean="0"/>
              <a:t>(П. Загребельний)</a:t>
            </a:r>
            <a:endParaRPr lang="en-US" sz="2000" dirty="0" smtClean="0"/>
          </a:p>
          <a:p>
            <a:pPr algn="just"/>
            <a:r>
              <a:rPr lang="uk-UA" sz="2000" dirty="0" smtClean="0"/>
              <a:t> </a:t>
            </a:r>
            <a:endParaRPr lang="en-US" sz="2000" dirty="0" smtClean="0"/>
          </a:p>
          <a:p>
            <a:pPr algn="just"/>
            <a:r>
              <a:rPr lang="uk-UA" sz="2000" i="1" dirty="0" smtClean="0"/>
              <a:t>Чи то небо обвалюється на землю, чи то село западає в пекло</a:t>
            </a:r>
            <a:r>
              <a:rPr lang="uk-UA" sz="2000" dirty="0" smtClean="0"/>
              <a:t> (Є. Гуцало)</a:t>
            </a:r>
            <a:endParaRPr lang="en-US" sz="20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uk-UA" sz="1800" dirty="0" smtClean="0"/>
              <a:t>Зразок аналізу безсполучникового складного речення</a:t>
            </a:r>
            <a:endParaRPr lang="en-US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094938"/>
          </a:xfrm>
        </p:spPr>
        <p:txBody>
          <a:bodyPr>
            <a:normAutofit fontScale="47500" lnSpcReduction="20000"/>
          </a:bodyPr>
          <a:lstStyle/>
          <a:p>
            <a:r>
              <a:rPr lang="uk-UA" dirty="0" smtClean="0"/>
              <a:t>Безсполучникове складне речення</a:t>
            </a:r>
            <a:endParaRPr lang="en-US" dirty="0" smtClean="0"/>
          </a:p>
          <a:p>
            <a:r>
              <a:rPr lang="uk-UA" dirty="0" smtClean="0"/>
              <a:t> </a:t>
            </a:r>
            <a:endParaRPr lang="en-US" dirty="0" smtClean="0"/>
          </a:p>
          <a:p>
            <a:r>
              <a:rPr lang="uk-UA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Почав накрапувати дощ, відтак пішла злива (В. </a:t>
            </a:r>
            <a:r>
              <a:rPr lang="uk-UA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Габор</a:t>
            </a:r>
            <a:r>
              <a:rPr lang="uk-UA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)</a:t>
            </a:r>
            <a:endParaRPr lang="en-US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0"/>
            <a:r>
              <a:rPr lang="uk-UA" dirty="0" smtClean="0"/>
              <a:t>Схема: горизонтальна: </a:t>
            </a:r>
            <a:r>
              <a:rPr lang="en-US" dirty="0" smtClean="0"/>
              <a:t>[</a:t>
            </a:r>
            <a:r>
              <a:rPr lang="uk-UA" dirty="0" smtClean="0"/>
              <a:t>  </a:t>
            </a:r>
            <a:r>
              <a:rPr lang="en-US" dirty="0" smtClean="0"/>
              <a:t>], [</a:t>
            </a:r>
            <a:r>
              <a:rPr lang="uk-UA" dirty="0" smtClean="0"/>
              <a:t>  </a:t>
            </a:r>
            <a:r>
              <a:rPr lang="en-US" dirty="0" smtClean="0"/>
              <a:t>]</a:t>
            </a:r>
            <a:r>
              <a:rPr lang="uk-UA" dirty="0" smtClean="0"/>
              <a:t>; вертикальна: </a:t>
            </a:r>
            <a:r>
              <a:rPr lang="uk-UA" dirty="0" smtClean="0">
                <a:sym typeface="Symbol"/>
              </a:rPr>
              <a:t></a:t>
            </a:r>
            <a:r>
              <a:rPr lang="uk-UA" dirty="0" smtClean="0"/>
              <a:t> , </a:t>
            </a:r>
            <a:r>
              <a:rPr lang="uk-UA" dirty="0" smtClean="0">
                <a:sym typeface="Symbol"/>
              </a:rPr>
              <a:t></a:t>
            </a:r>
            <a:endParaRPr lang="uk-UA" dirty="0" smtClean="0"/>
          </a:p>
          <a:p>
            <a:pPr lvl="0"/>
            <a:endParaRPr lang="uk-UA" dirty="0" smtClean="0"/>
          </a:p>
          <a:p>
            <a:pPr lvl="0"/>
            <a:r>
              <a:rPr lang="uk-UA" dirty="0" smtClean="0"/>
              <a:t>Розповідне, неокличне, стверджувальне, формально елементарне, семантично елементарне</a:t>
            </a:r>
            <a:endParaRPr lang="en-US" dirty="0" smtClean="0"/>
          </a:p>
          <a:p>
            <a:pPr lvl="0"/>
            <a:r>
              <a:rPr lang="uk-UA" dirty="0" smtClean="0"/>
              <a:t>Безсполучникове, бо засобом </a:t>
            </a:r>
            <a:r>
              <a:rPr lang="uk-UA" dirty="0" err="1" smtClean="0"/>
              <a:t>зв</a:t>
            </a:r>
            <a:r>
              <a:rPr lang="ru-RU" dirty="0" smtClean="0"/>
              <a:t>’</a:t>
            </a:r>
            <a:r>
              <a:rPr lang="uk-UA" dirty="0" err="1" smtClean="0"/>
              <a:t>язку</a:t>
            </a:r>
            <a:r>
              <a:rPr lang="uk-UA" dirty="0" smtClean="0"/>
              <a:t> предикативних частин є інтонація.</a:t>
            </a:r>
            <a:endParaRPr lang="en-US" dirty="0" smtClean="0"/>
          </a:p>
          <a:p>
            <a:pPr lvl="0"/>
            <a:r>
              <a:rPr lang="uk-UA" dirty="0" smtClean="0"/>
              <a:t>Речення складається з двох предикативних частин:</a:t>
            </a:r>
            <a:endParaRPr lang="en-US" dirty="0" smtClean="0"/>
          </a:p>
          <a:p>
            <a:r>
              <a:rPr lang="uk-UA" dirty="0" smtClean="0"/>
              <a:t>а) почав накрапувати дощ;</a:t>
            </a:r>
            <a:endParaRPr lang="en-US" dirty="0" smtClean="0"/>
          </a:p>
          <a:p>
            <a:r>
              <a:rPr lang="uk-UA" dirty="0" smtClean="0"/>
              <a:t>б) відтак пішла злива.</a:t>
            </a:r>
            <a:endParaRPr lang="en-US" dirty="0" smtClean="0"/>
          </a:p>
          <a:p>
            <a:pPr lvl="0"/>
            <a:r>
              <a:rPr lang="uk-UA" dirty="0" smtClean="0"/>
              <a:t>Між предикативними частинами реалізуються двобічні відношення зі значенням перелічення.</a:t>
            </a:r>
            <a:endParaRPr lang="en-US" dirty="0" smtClean="0"/>
          </a:p>
          <a:p>
            <a:pPr lvl="0"/>
            <a:r>
              <a:rPr lang="uk-UA" dirty="0" smtClean="0"/>
              <a:t>Предикативні частини з’єднані між собою, крім інтонації, співвідношенням </a:t>
            </a:r>
            <a:r>
              <a:rPr lang="uk-UA" dirty="0" err="1" smtClean="0"/>
              <a:t>видо-способових</a:t>
            </a:r>
            <a:r>
              <a:rPr lang="uk-UA" dirty="0" smtClean="0"/>
              <a:t> форм дієслів-присудків.</a:t>
            </a:r>
            <a:endParaRPr lang="en-US" dirty="0" smtClean="0"/>
          </a:p>
          <a:p>
            <a:pPr lvl="0"/>
            <a:r>
              <a:rPr lang="uk-UA" dirty="0" smtClean="0"/>
              <a:t>Перша частина </a:t>
            </a:r>
            <a:r>
              <a:rPr lang="uk-UA" dirty="0" err="1" smtClean="0"/>
              <a:t>“почав</a:t>
            </a:r>
            <a:r>
              <a:rPr lang="uk-UA" dirty="0" smtClean="0"/>
              <a:t> накрапувати </a:t>
            </a:r>
            <a:r>
              <a:rPr lang="uk-UA" dirty="0" err="1" smtClean="0"/>
              <a:t>дощ”</a:t>
            </a:r>
            <a:r>
              <a:rPr lang="uk-UA" dirty="0" smtClean="0"/>
              <a:t> двоскладна, повна, непоширена, формально елементарна, семантично елементарна.</a:t>
            </a:r>
            <a:endParaRPr lang="en-US" dirty="0" smtClean="0"/>
          </a:p>
          <a:p>
            <a:r>
              <a:rPr lang="uk-UA" dirty="0" smtClean="0"/>
              <a:t>Підмет </a:t>
            </a:r>
            <a:r>
              <a:rPr lang="ru-RU" dirty="0" smtClean="0"/>
              <a:t>“</a:t>
            </a:r>
            <a:r>
              <a:rPr lang="uk-UA" dirty="0" smtClean="0"/>
              <a:t>дощ</a:t>
            </a:r>
            <a:r>
              <a:rPr lang="ru-RU" dirty="0" smtClean="0"/>
              <a:t>”</a:t>
            </a:r>
            <a:r>
              <a:rPr lang="uk-UA" dirty="0" smtClean="0"/>
              <a:t> простий, виражений формою називного відмінка однини іменника чоловічого роду, постпозитивний. </a:t>
            </a:r>
            <a:endParaRPr lang="en-US" dirty="0" smtClean="0"/>
          </a:p>
          <a:p>
            <a:r>
              <a:rPr lang="uk-UA" dirty="0" smtClean="0"/>
              <a:t>Присудок </a:t>
            </a:r>
            <a:r>
              <a:rPr lang="uk-UA" dirty="0" err="1" smtClean="0"/>
              <a:t>“почав</a:t>
            </a:r>
            <a:r>
              <a:rPr lang="uk-UA" dirty="0" smtClean="0"/>
              <a:t> </a:t>
            </a:r>
            <a:r>
              <a:rPr lang="uk-UA" dirty="0" err="1" smtClean="0"/>
              <a:t>накрапувати”</a:t>
            </a:r>
            <a:r>
              <a:rPr lang="uk-UA" dirty="0" smtClean="0"/>
              <a:t> складений дієслівний, який складається зі спеціалізованого допоміжного дієслова </a:t>
            </a:r>
            <a:r>
              <a:rPr lang="uk-UA" dirty="0" err="1" smtClean="0"/>
              <a:t>“почав”</a:t>
            </a:r>
            <a:r>
              <a:rPr lang="uk-UA" dirty="0" smtClean="0"/>
              <a:t>, виражене формою чоловічого роду минулого часу та дієслівної частини, вираженої інфінітивом (</a:t>
            </a:r>
            <a:r>
              <a:rPr lang="uk-UA" dirty="0" err="1" smtClean="0"/>
              <a:t>недок</a:t>
            </a:r>
            <a:r>
              <a:rPr lang="uk-UA" dirty="0" smtClean="0"/>
              <a:t>. вид), препозитивний.</a:t>
            </a:r>
            <a:endParaRPr lang="en-US" dirty="0" smtClean="0"/>
          </a:p>
          <a:p>
            <a:pPr lvl="0"/>
            <a:r>
              <a:rPr lang="uk-UA" dirty="0" smtClean="0"/>
              <a:t>Друга частина </a:t>
            </a:r>
            <a:r>
              <a:rPr lang="uk-UA" dirty="0" err="1" smtClean="0"/>
              <a:t>“відтак</a:t>
            </a:r>
            <a:r>
              <a:rPr lang="uk-UA" dirty="0" smtClean="0"/>
              <a:t> пішла </a:t>
            </a:r>
            <a:r>
              <a:rPr lang="uk-UA" dirty="0" err="1" smtClean="0"/>
              <a:t>злива”</a:t>
            </a:r>
            <a:r>
              <a:rPr lang="uk-UA" dirty="0" smtClean="0"/>
              <a:t> (аналіз за схемою простого речення).</a:t>
            </a:r>
            <a:endParaRPr lang="en-US" dirty="0" smtClean="0"/>
          </a:p>
          <a:p>
            <a:pPr lvl="0"/>
            <a:r>
              <a:rPr lang="uk-UA" dirty="0" smtClean="0"/>
              <a:t>Предикативні частини відділяються між собою комою.</a:t>
            </a:r>
            <a:endParaRPr lang="en-US" dirty="0" smtClean="0"/>
          </a:p>
          <a:p>
            <a:pPr lvl="0"/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578</TotalTime>
  <Words>2195</Words>
  <Application>Microsoft Office PowerPoint</Application>
  <PresentationFormat>Экран (4:3)</PresentationFormat>
  <Paragraphs>255</Paragraphs>
  <Slides>33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Апекс</vt:lpstr>
      <vt:lpstr>Синтаксичний аналіз складного речення</vt:lpstr>
      <vt:lpstr> СХЕМА АНАЛІЗУ СКЛАДНОГО РЕЧЕННЯ   1 етап  </vt:lpstr>
      <vt:lpstr>2 етап Загальна характеристика речення за типом зв’язку</vt:lpstr>
      <vt:lpstr>Якщо підрядне</vt:lpstr>
      <vt:lpstr>Якщо безсполучникове</vt:lpstr>
      <vt:lpstr>Якщо багатокомпонентне речення з різними видами зв’язку</vt:lpstr>
      <vt:lpstr>ЗРАЗКИ АНАЛІЗУ СКЛАДНОСУРЯДНОГО РЕЧЕННЯ</vt:lpstr>
      <vt:lpstr>САМОСТІЙНО ПРОАНАЛІЗУВАТИ ТАКІ РЕЧЕННЯ</vt:lpstr>
      <vt:lpstr>Зразок аналізу безсполучникового складного речення</vt:lpstr>
      <vt:lpstr>Багатокомпонентне складне речення  з різними видами зв’язку</vt:lpstr>
      <vt:lpstr>Загальна характеристика речення</vt:lpstr>
      <vt:lpstr>Аналіз складних речень</vt:lpstr>
      <vt:lpstr>Четверта частина (тут воно хоч яке високо, але мовби для тебе досяжне) з попередньою частиною поєднана за допомогою інтонації</vt:lpstr>
      <vt:lpstr>САМОСТІЙНО ПРОАНАЛІЗУВАТИ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Багатокомпонентне складне речення</vt:lpstr>
      <vt:lpstr>Етапи аналізу </vt:lpstr>
      <vt:lpstr>2. Підкреслити члени речення. </vt:lpstr>
      <vt:lpstr>3.Подати структурну схему та загальну характеристику речення </vt:lpstr>
      <vt:lpstr>4. Синтаксичний розбір кожної із частин складного речення</vt:lpstr>
      <vt:lpstr>Слайд 30</vt:lpstr>
      <vt:lpstr>Слайд 31</vt:lpstr>
      <vt:lpstr>Слайд 32</vt:lpstr>
      <vt:lpstr>Слайд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ДОНЕЦЬКИЙ НАЦІОНАЛЬНИЙ УНІВЕРСИТЕТ КАФЕДРА УКРАЇНСЬКОЇ МОВИ ТА ПРИКЛАДНОЇ ЛІНГВІСТИКИ       ТЕРЕГЕРЯ Я.В.   ЦІЛІСНІ СЛОВОСПОЛУЧЕННЯ В СУЧАСНІЙ УКРАЇНСЬКІЙ МОВІ: СТРУКТУРА, ФУНКЦІЇ       МАГІСТЕРСЬКА РОБОТА</dc:title>
  <dc:creator>Пользователь Windows</dc:creator>
  <cp:lastModifiedBy>mykhaylo</cp:lastModifiedBy>
  <cp:revision>80</cp:revision>
  <dcterms:created xsi:type="dcterms:W3CDTF">2010-06-16T19:03:34Z</dcterms:created>
  <dcterms:modified xsi:type="dcterms:W3CDTF">2011-12-14T11:47:11Z</dcterms:modified>
</cp:coreProperties>
</file>